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8" r:id="rId2"/>
    <p:sldId id="289" r:id="rId3"/>
    <p:sldId id="290" r:id="rId4"/>
    <p:sldId id="291" r:id="rId5"/>
    <p:sldId id="292" r:id="rId6"/>
    <p:sldId id="294" r:id="rId7"/>
    <p:sldId id="293" r:id="rId8"/>
    <p:sldId id="302" r:id="rId9"/>
    <p:sldId id="295" r:id="rId10"/>
    <p:sldId id="303" r:id="rId11"/>
    <p:sldId id="304" r:id="rId12"/>
    <p:sldId id="305" r:id="rId13"/>
    <p:sldId id="298" r:id="rId14"/>
    <p:sldId id="297" r:id="rId15"/>
    <p:sldId id="299" r:id="rId16"/>
    <p:sldId id="300" r:id="rId17"/>
    <p:sldId id="301" r:id="rId18"/>
    <p:sldId id="296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0000FF"/>
    <a:srgbClr val="E02C0E"/>
    <a:srgbClr val="D60093"/>
    <a:srgbClr val="DC1712"/>
    <a:srgbClr val="EAEAEA"/>
    <a:srgbClr val="666666"/>
    <a:srgbClr val="6D6D6D"/>
    <a:srgbClr val="606060"/>
    <a:srgbClr val="E01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81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F83E9C-7D4A-489A-A08E-84D9F3001A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BB0C2-5431-4655-951A-9FEC40B2A4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674CAC-A2A0-437E-9F39-FA20C9DD401A}" type="datetimeFigureOut">
              <a:rPr lang="en-US" altLang="en-US"/>
              <a:pPr>
                <a:defRPr/>
              </a:pPr>
              <a:t>2/2/2022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4C7C03-2AE9-4C65-9529-48AB40125F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9AE12E1-28B5-458C-9034-FA14115577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536FE-4423-48F5-8EDA-9282C74A00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AE7EF8-D2F0-410F-A4FF-C0939783E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82957C-C5E4-4D62-AC9B-6313D44D66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964A5B3-882A-4761-B901-13BB8D906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A866FE4-059C-4D98-BA73-B12342A51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Geneva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22CB1BB-C1FA-4C3D-9AF3-F931B03DD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Geneva" charset="-128"/>
              </a:defRPr>
            </a:lvl9pPr>
          </a:lstStyle>
          <a:p>
            <a:pPr>
              <a:spcBef>
                <a:spcPct val="0"/>
              </a:spcBef>
            </a:pPr>
            <a:fld id="{65059458-E098-4C9F-BDAA-9A43AF2E9156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2957C-C5E4-4D62-AC9B-6313D44D664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4472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637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194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785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8152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830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48263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507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38099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853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487679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1"/>
            <a:ext cx="6019800" cy="4876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892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63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09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63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147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456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099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027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35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85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78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399"/>
            <a:ext cx="5111750" cy="48768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9750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09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C667B2-9CAD-4654-85BA-DBC056E512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19BAAE-E2B7-40E4-8385-0BF6E99D08A5}"/>
              </a:ext>
            </a:extLst>
          </p:cNvPr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28" name="Picture 12" descr="AnnivGrStandard_Rev.gif">
            <a:extLst>
              <a:ext uri="{FF2B5EF4-FFF2-40B4-BE49-F238E27FC236}">
                <a16:creationId xmlns:a16="http://schemas.microsoft.com/office/drawing/2014/main" id="{71E0A6D4-39E2-4213-A7E0-26189FC0E0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8100"/>
            <a:ext cx="23907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DAE40AC9-08D3-4E8E-BBB1-F8239E4294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0" name="Picture 9" descr="FolioREVISED.jpg">
            <a:extLst>
              <a:ext uri="{FF2B5EF4-FFF2-40B4-BE49-F238E27FC236}">
                <a16:creationId xmlns:a16="http://schemas.microsoft.com/office/drawing/2014/main" id="{8D372943-04C5-4CFB-8D05-961A59EE648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76" b="39384"/>
          <a:stretch>
            <a:fillRect/>
          </a:stretch>
        </p:blipFill>
        <p:spPr bwMode="auto">
          <a:xfrm>
            <a:off x="5638800" y="5073650"/>
            <a:ext cx="35052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4132BF5-0FB9-4BDF-B9B0-E2C49C3E1435}"/>
              </a:ext>
            </a:extLst>
          </p:cNvPr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032" name="Picture 10">
            <a:extLst>
              <a:ext uri="{FF2B5EF4-FFF2-40B4-BE49-F238E27FC236}">
                <a16:creationId xmlns:a16="http://schemas.microsoft.com/office/drawing/2014/main" id="{AF258C6A-B509-48FE-B67F-E0C06DA2134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405563"/>
            <a:ext cx="1714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ac-bsa.org/Data/Sites/1/media/training/doe/2022-doe-flyer-final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.mobilecause.com/form/D-Ryvg?vid=plla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ent.carlson@scouting.org" TargetMode="External"/><Relationship Id="rId2" Type="http://schemas.openxmlformats.org/officeDocument/2006/relationships/hyperlink" Target="mailto:jimccloud@sbcglobal.n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ac-bsa.org/Data/Sites/1/media/training/wfa/2022-final-wilderness-first-aid.pdf" TargetMode="External"/><Relationship Id="rId2" Type="http://schemas.openxmlformats.org/officeDocument/2006/relationships/image" Target="https://files.constantcontact.com/67ba6d63001/77db2836-50ea-433a-aad9-3fcd1a83ea61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rthstarkc.com/the-bear-claw-awar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log.scoutingmagazine.org/2017/02/02/unit-fundraising-dos-and-don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uting.org/scoutsource/HealthandSafety/GSS/toc.aspx" TargetMode="External"/><Relationship Id="rId2" Type="http://schemas.openxmlformats.org/officeDocument/2006/relationships/hyperlink" Target="http://www.scouting.org/filestore/pdf/34427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gaill0516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kc.com/klondike-derby-20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northstarkc.com/pinewood-derby-202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oac-bsa.org/activ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thstarkc.com/award-of-merit" TargetMode="External"/><Relationship Id="rId2" Type="http://schemas.openxmlformats.org/officeDocument/2006/relationships/hyperlink" Target="https://www.northstarkc.com/adult-recogni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northstarkc.com/scoutmaster-of-the-year" TargetMode="External"/><Relationship Id="rId4" Type="http://schemas.openxmlformats.org/officeDocument/2006/relationships/hyperlink" Target="https://www.northstarkc.com/cubmaster-of-the-yea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hoac-bsa.org/activiti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ac-bsa.org/outdoor-ethics-program" TargetMode="External"/><Relationship Id="rId2" Type="http://schemas.openxmlformats.org/officeDocument/2006/relationships/hyperlink" Target="https://www.hoac-bsa.org/nyl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0DAADE0-9930-44DC-A9CA-EC67B0E2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7688"/>
            <a:ext cx="7864752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9">
            <a:extLst>
              <a:ext uri="{FF2B5EF4-FFF2-40B4-BE49-F238E27FC236}">
                <a16:creationId xmlns:a16="http://schemas.microsoft.com/office/drawing/2014/main" id="{838065F2-E494-41C0-A7DB-399723203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781" y="1340644"/>
            <a:ext cx="5486400" cy="3048000"/>
          </a:xfrm>
        </p:spPr>
        <p:txBody>
          <a:bodyPr/>
          <a:lstStyle/>
          <a:p>
            <a:r>
              <a:rPr lang="en-US" altLang="en-US" sz="6600" b="1" dirty="0">
                <a:solidFill>
                  <a:srgbClr val="C00000"/>
                </a:solidFill>
                <a:latin typeface="Monotype Corsiva" panose="03010101010201010101" pitchFamily="66" charset="0"/>
                <a:ea typeface="Geneva" charset="-128"/>
              </a:rPr>
              <a:t>Welcome to the February Roundtable!</a:t>
            </a:r>
            <a:r>
              <a:rPr lang="en-US" altLang="en-US" sz="6600" dirty="0">
                <a:ea typeface="Geneva" charset="-128"/>
              </a:rPr>
              <a:t> 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09613C29-44DE-4F52-B149-B604E8B12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62600"/>
            <a:ext cx="10795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BE9B5B5-F4DC-43F9-A2A4-4164E885E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11" y="5420518"/>
            <a:ext cx="1079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35113B0-EA8C-49A3-9D3E-AECEC068A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81" y="5420518"/>
            <a:ext cx="10795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D97EFC-DE62-411C-BBE1-CA2D9D482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51" y="5421827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9BF06-6097-4658-937B-088371F6E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2000" cy="2137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445EA8-D45F-48D2-A67A-A20C01FAD820}"/>
              </a:ext>
            </a:extLst>
          </p:cNvPr>
          <p:cNvSpPr txBox="1"/>
          <p:nvPr/>
        </p:nvSpPr>
        <p:spPr>
          <a:xfrm>
            <a:off x="462643" y="2689178"/>
            <a:ext cx="821871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When: </a:t>
            </a:r>
            <a:r>
              <a:rPr lang="en-US" sz="2800" dirty="0">
                <a:solidFill>
                  <a:srgbClr val="0000FF"/>
                </a:solidFill>
              </a:rPr>
              <a:t>Sat., March 19 – Sun., March 20</a:t>
            </a:r>
          </a:p>
          <a:p>
            <a:r>
              <a:rPr lang="en-US" sz="2800" b="1" dirty="0">
                <a:solidFill>
                  <a:srgbClr val="0000FF"/>
                </a:solidFill>
              </a:rPr>
              <a:t>View Flyer:</a:t>
            </a:r>
          </a:p>
          <a:p>
            <a:r>
              <a:rPr lang="en-US" sz="2800" dirty="0">
                <a:solidFill>
                  <a:srgbClr val="0000FF"/>
                </a:solidFill>
                <a:hlinkClick r:id="rId3"/>
              </a:rPr>
              <a:t>https://www.hoac-bsa.org/Data/Sites/1/media/training/doe/2022-doe-flyer-final.pdf</a:t>
            </a:r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b="1" dirty="0">
                <a:solidFill>
                  <a:srgbClr val="0000FF"/>
                </a:solidFill>
              </a:rPr>
              <a:t>Register at:</a:t>
            </a:r>
          </a:p>
          <a:p>
            <a:r>
              <a:rPr lang="en-US" sz="2800" dirty="0">
                <a:solidFill>
                  <a:srgbClr val="0000FF"/>
                </a:solidFill>
                <a:hlinkClick r:id="rId4"/>
              </a:rPr>
              <a:t>https://app.mobilecause.com/form/D-Ryvg?vid=pllad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39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F32C-08AE-422C-9B65-B02BFAA4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0" u="none" strike="noStrike" baseline="0" dirty="0">
                <a:solidFill>
                  <a:srgbClr val="9E0000"/>
                </a:solidFill>
                <a:latin typeface="Stencil" panose="040409050D0802020404" pitchFamily="82" charset="0"/>
              </a:rPr>
              <a:t>Introduction to Outdoor Leadership Skills Training</a:t>
            </a:r>
            <a:endParaRPr lang="en-US" sz="3200" dirty="0">
              <a:solidFill>
                <a:srgbClr val="9E0000"/>
              </a:solidFill>
              <a:latin typeface="Stencil" panose="040409050D0802020404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5D044-C18E-48D5-A110-128E1E0E7F15}"/>
              </a:ext>
            </a:extLst>
          </p:cNvPr>
          <p:cNvSpPr txBox="1"/>
          <p:nvPr/>
        </p:nvSpPr>
        <p:spPr>
          <a:xfrm>
            <a:off x="571500" y="1892717"/>
            <a:ext cx="8001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When:</a:t>
            </a:r>
            <a:r>
              <a:rPr lang="en-US" sz="2800" b="0" i="0" u="none" strike="noStrike" baseline="0" dirty="0">
                <a:latin typeface="Meiryo Boot" panose="020B0502040204020203" pitchFamily="34" charset="-128"/>
                <a:ea typeface="Meiryo Boot" panose="020B0502040204020203" pitchFamily="34" charset="-128"/>
              </a:rPr>
              <a:t> </a:t>
            </a:r>
            <a:r>
              <a:rPr lang="en-US" sz="2800" b="0" i="0" u="none" strike="noStrike" baseline="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  Saturday, April 30th - Sunday, May 1</a:t>
            </a:r>
            <a:r>
              <a:rPr lang="en-US" sz="2800" b="0" i="0" u="none" strike="noStrike" baseline="300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st</a:t>
            </a:r>
            <a:endParaRPr lang="en-US" sz="2800" b="0" i="0" u="none" strike="noStrike" baseline="0" dirty="0">
              <a:solidFill>
                <a:srgbClr val="002060"/>
              </a:solidFill>
              <a:latin typeface="Meiryo Boot" panose="020B0502040204020203" pitchFamily="34" charset="-128"/>
              <a:ea typeface="Meiryo Boot" panose="020B0502040204020203" pitchFamily="34" charset="-128"/>
            </a:endParaRP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Where: </a:t>
            </a:r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 Wilderness Camping and Retreat Center 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            34030 W 204th Street, Lawson, MO 64062</a:t>
            </a: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Cost: </a:t>
            </a:r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   $25</a:t>
            </a:r>
          </a:p>
          <a:p>
            <a:pPr algn="l"/>
            <a:r>
              <a:rPr lang="en-US" sz="2800" b="1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More Info:</a:t>
            </a:r>
          </a:p>
          <a:p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Jim McCloud, Course Director at 816-289-5382 (after 4 PM) or </a:t>
            </a:r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  <a:hlinkClick r:id="rId2"/>
              </a:rPr>
              <a:t>jimccloud@sbcglobal.net</a:t>
            </a:r>
            <a:endParaRPr lang="en-US" sz="2800" dirty="0">
              <a:solidFill>
                <a:srgbClr val="002060"/>
              </a:solidFill>
              <a:latin typeface="Meiryo Boot" panose="020B0502040204020203" pitchFamily="34" charset="-128"/>
              <a:ea typeface="Meiryo Boot" panose="020B0502040204020203" pitchFamily="34" charset="-128"/>
            </a:endParaRPr>
          </a:p>
          <a:p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Kent Carlson, District Director at 816-569-4969 or </a:t>
            </a:r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  <a:hlinkClick r:id="rId3"/>
              </a:rPr>
              <a:t>kent.carlson@scouting.org</a:t>
            </a:r>
            <a:endParaRPr lang="en-US" sz="2800" dirty="0">
              <a:solidFill>
                <a:srgbClr val="002060"/>
              </a:solidFill>
              <a:latin typeface="Meiryo Boot" panose="020B0502040204020203" pitchFamily="34" charset="-128"/>
              <a:ea typeface="Meiryo Boot" panose="020B0502040204020203" pitchFamily="34" charset="-128"/>
            </a:endParaRPr>
          </a:p>
          <a:p>
            <a:endParaRPr lang="en-US" sz="2800" dirty="0">
              <a:solidFill>
                <a:srgbClr val="002060"/>
              </a:solidFill>
              <a:latin typeface="Meiryo Boot" panose="020B0502040204020203" pitchFamily="34" charset="-128"/>
              <a:ea typeface="Meiryo Boot" panose="020B050204020402020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71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00D2ABC-34D7-410A-ABD9-EAC2AAD639DE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57200"/>
            <a:ext cx="5715000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7A8A71-5084-4980-861E-6C4C86AA9347}"/>
              </a:ext>
            </a:extLst>
          </p:cNvPr>
          <p:cNvSpPr txBox="1"/>
          <p:nvPr/>
        </p:nvSpPr>
        <p:spPr>
          <a:xfrm>
            <a:off x="522514" y="2823765"/>
            <a:ext cx="809897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When:</a:t>
            </a:r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  April 9-10, 2022</a:t>
            </a:r>
          </a:p>
          <a:p>
            <a:r>
              <a:rPr lang="en-US" sz="2800" b="1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Cost: </a:t>
            </a:r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   $50</a:t>
            </a:r>
          </a:p>
          <a:p>
            <a:r>
              <a:rPr lang="en-US" sz="2800" b="1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Location:</a:t>
            </a:r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 Bartle Scout Reservation </a:t>
            </a:r>
          </a:p>
          <a:p>
            <a:r>
              <a:rPr lang="en-US" sz="2800" b="1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Info and to Register:</a:t>
            </a:r>
          </a:p>
          <a:p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  <a:hlinkClick r:id="rId3"/>
              </a:rPr>
              <a:t>https://www.hoac-bsa.org/Data/Sites/1/media/training/wfa/2022-final-wilderness-first-aid.pdf</a:t>
            </a:r>
            <a:endParaRPr lang="en-US" sz="2800" dirty="0">
              <a:solidFill>
                <a:srgbClr val="002060"/>
              </a:solidFill>
              <a:latin typeface="Meiryo Boot" panose="020B0502040204020203" pitchFamily="34" charset="-128"/>
              <a:ea typeface="Meiryo Boot" panose="020B0502040204020203" pitchFamily="34" charset="-128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Meiryo Boot" panose="020B0502040204020203" pitchFamily="34" charset="-128"/>
                <a:ea typeface="Meiryo Boot" panose="020B0502040204020203" pitchFamily="34" charset="-128"/>
              </a:rPr>
              <a:t>(Only 3 spots left)</a:t>
            </a:r>
          </a:p>
        </p:txBody>
      </p:sp>
    </p:spTree>
    <p:extLst>
      <p:ext uri="{BB962C8B-B14F-4D97-AF65-F5344CB8AC3E}">
        <p14:creationId xmlns:p14="http://schemas.microsoft.com/office/powerpoint/2010/main" val="246128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FE2308-E65A-4D52-8A18-9707A5297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382000" cy="2137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38A4F-50D8-4B0F-AB54-1F4F96A6A089}"/>
              </a:ext>
            </a:extLst>
          </p:cNvPr>
          <p:cNvSpPr txBox="1"/>
          <p:nvPr/>
        </p:nvSpPr>
        <p:spPr>
          <a:xfrm>
            <a:off x="2127513" y="2596605"/>
            <a:ext cx="4888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Copperplate Gothic Bold" panose="020E0705020206020404" pitchFamily="34" charset="0"/>
              </a:rPr>
              <a:t>By Greg Plumb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EFACB-8509-4AAE-87C4-ED0248A9369F}"/>
              </a:ext>
            </a:extLst>
          </p:cNvPr>
          <p:cNvSpPr txBox="1"/>
          <p:nvPr/>
        </p:nvSpPr>
        <p:spPr>
          <a:xfrm>
            <a:off x="609596" y="3392864"/>
            <a:ext cx="79247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The Spring 2022 course will be held </a:t>
            </a:r>
            <a:r>
              <a:rPr lang="en-US" sz="2000" b="1" dirty="0">
                <a:solidFill>
                  <a:srgbClr val="C00000"/>
                </a:solidFill>
              </a:rPr>
              <a:t>April 8-10</a:t>
            </a:r>
            <a:r>
              <a:rPr lang="en-US" sz="2000" dirty="0">
                <a:solidFill>
                  <a:srgbClr val="C00000"/>
                </a:solidFill>
              </a:rPr>
              <a:t> and </a:t>
            </a:r>
            <a:r>
              <a:rPr lang="en-US" sz="2000" b="1" dirty="0">
                <a:solidFill>
                  <a:srgbClr val="C00000"/>
                </a:solidFill>
              </a:rPr>
              <a:t>April 30-May 1.</a:t>
            </a:r>
            <a:endParaRPr lang="en-US" sz="2000" dirty="0">
              <a:solidFill>
                <a:srgbClr val="C00000"/>
              </a:solidFill>
            </a:endParaRP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The Fall 2022 course will be held </a:t>
            </a:r>
            <a:r>
              <a:rPr lang="en-US" sz="2000" b="1" dirty="0">
                <a:solidFill>
                  <a:srgbClr val="C00000"/>
                </a:solidFill>
              </a:rPr>
              <a:t>September 16-18</a:t>
            </a:r>
            <a:r>
              <a:rPr lang="en-US" sz="2000" dirty="0">
                <a:solidFill>
                  <a:srgbClr val="C00000"/>
                </a:solidFill>
              </a:rPr>
              <a:t> and </a:t>
            </a:r>
            <a:r>
              <a:rPr lang="en-US" sz="2000" b="1" dirty="0">
                <a:solidFill>
                  <a:srgbClr val="C00000"/>
                </a:solidFill>
              </a:rPr>
              <a:t>October 1.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Both will be held at Theodore </a:t>
            </a:r>
            <a:r>
              <a:rPr lang="en-US" sz="2000" b="1" dirty="0" err="1">
                <a:solidFill>
                  <a:srgbClr val="C00000"/>
                </a:solidFill>
              </a:rPr>
              <a:t>Naish</a:t>
            </a:r>
            <a:r>
              <a:rPr lang="en-US" sz="2000" b="1" dirty="0">
                <a:solidFill>
                  <a:srgbClr val="C00000"/>
                </a:solidFill>
              </a:rPr>
              <a:t> Scout Reservation.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3B53B-E4BE-490F-81E3-1F9A472FD519}"/>
              </a:ext>
            </a:extLst>
          </p:cNvPr>
          <p:cNvSpPr txBox="1"/>
          <p:nvPr/>
        </p:nvSpPr>
        <p:spPr>
          <a:xfrm>
            <a:off x="2285997" y="449572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https://www.hoac-bsa.org/wood-badge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4C252B-B4BC-4F89-80DC-336AE0888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30155"/>
            <a:ext cx="27432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7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4877-135C-4906-B9D5-8DE855CB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103531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Papyrus" panose="03070502060502030205" pitchFamily="66" charset="0"/>
              </a:rPr>
              <a:t>Bear Claw Award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D7068E-C5E1-48DD-B899-7CF8DE4DF340}"/>
              </a:ext>
            </a:extLst>
          </p:cNvPr>
          <p:cNvSpPr txBox="1"/>
          <p:nvPr/>
        </p:nvSpPr>
        <p:spPr>
          <a:xfrm>
            <a:off x="571500" y="1578023"/>
            <a:ext cx="8001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tradition of the Bear Claw Award began years ago as a special recognition created by the North Star District Commissioner staff.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A3578D-786A-46D5-A5CE-10A8E719C91C}"/>
              </a:ext>
            </a:extLst>
          </p:cNvPr>
          <p:cNvSpPr txBox="1"/>
          <p:nvPr/>
        </p:nvSpPr>
        <p:spPr>
          <a:xfrm>
            <a:off x="514350" y="2361037"/>
            <a:ext cx="81153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Bear Claw Award Requirements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 Cub Scout must earn the Bear rank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While working on the Bear rank, a Cub Scout must earn an </a:t>
            </a:r>
            <a:r>
              <a:rPr lang="en-US" sz="2000" i="1" dirty="0">
                <a:solidFill>
                  <a:schemeClr val="accent2">
                    <a:lumMod val="75000"/>
                  </a:schemeClr>
                </a:solidFill>
              </a:rPr>
              <a:t>additional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 six elective Bear Adventures, for a minimum total of seven elective Bear Adventures</a:t>
            </a:r>
          </a:p>
          <a:p>
            <a:pPr>
              <a:buFont typeface="+mj-lt"/>
              <a:buAutoNum type="arabicPeriod"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Cub Scout must earn the religious emblem of his or her faith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47BA3-E058-40F8-ABBB-59446C50D227}"/>
              </a:ext>
            </a:extLst>
          </p:cNvPr>
          <p:cNvSpPr txBox="1"/>
          <p:nvPr/>
        </p:nvSpPr>
        <p:spPr>
          <a:xfrm>
            <a:off x="1447800" y="4375157"/>
            <a:ext cx="563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https://www.northstarkc.com/the-bear-claw-award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DC8DC-55F5-4A52-AA55-14D0E9767DAD}"/>
              </a:ext>
            </a:extLst>
          </p:cNvPr>
          <p:cNvSpPr txBox="1"/>
          <p:nvPr/>
        </p:nvSpPr>
        <p:spPr>
          <a:xfrm>
            <a:off x="457200" y="4850395"/>
            <a:ext cx="5791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After the completion of these requirements, the Cub Scout's Leader will contact their Unit Commissioner and arrange the creation of the Bear Claw Award and its presentation ceremony. </a:t>
            </a:r>
          </a:p>
        </p:txBody>
      </p:sp>
    </p:spTree>
    <p:extLst>
      <p:ext uri="{BB962C8B-B14F-4D97-AF65-F5344CB8AC3E}">
        <p14:creationId xmlns:p14="http://schemas.microsoft.com/office/powerpoint/2010/main" val="400064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BAC0-0877-4E48-AC27-D7D93165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pperplate Gothic Bold" panose="020E0705020206020404" pitchFamily="34" charset="0"/>
              </a:rPr>
              <a:t>$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Copperplate Gothic Bold" panose="020E0705020206020404" pitchFamily="34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Troop Fundraisers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pperplate Gothic Bold" panose="020E0705020206020404" pitchFamily="34" charset="0"/>
              </a:rPr>
              <a:t>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27BD3-D10F-4B46-B9EE-6E266C834602}"/>
              </a:ext>
            </a:extLst>
          </p:cNvPr>
          <p:cNvSpPr txBox="1"/>
          <p:nvPr/>
        </p:nvSpPr>
        <p:spPr>
          <a:xfrm>
            <a:off x="723900" y="1892291"/>
            <a:ext cx="7696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9E0000"/>
                </a:solidFill>
              </a:rPr>
              <a:t>What is your troop doing to raise money?</a:t>
            </a:r>
          </a:p>
          <a:p>
            <a:endParaRPr lang="en-US" sz="1100" dirty="0">
              <a:solidFill>
                <a:srgbClr val="9E0000"/>
              </a:solidFill>
            </a:endParaRPr>
          </a:p>
          <a:p>
            <a:r>
              <a:rPr lang="en-US" sz="3200" dirty="0">
                <a:solidFill>
                  <a:srgbClr val="9E0000"/>
                </a:solidFill>
              </a:rPr>
              <a:t>How much goes to the boys’ fund?</a:t>
            </a:r>
          </a:p>
          <a:p>
            <a:endParaRPr lang="en-US" sz="1100" dirty="0">
              <a:solidFill>
                <a:srgbClr val="9E0000"/>
              </a:solidFill>
            </a:endParaRPr>
          </a:p>
          <a:p>
            <a:r>
              <a:rPr lang="en-US" sz="3200" dirty="0">
                <a:solidFill>
                  <a:srgbClr val="9E0000"/>
                </a:solidFill>
              </a:rPr>
              <a:t>How much goes to the troop?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A8F84-76C2-4B55-B978-3949FB585345}"/>
              </a:ext>
            </a:extLst>
          </p:cNvPr>
          <p:cNvSpPr txBox="1"/>
          <p:nvPr/>
        </p:nvSpPr>
        <p:spPr>
          <a:xfrm>
            <a:off x="752299" y="4064800"/>
            <a:ext cx="76776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https://blog.scoutingmagazine.org/2017/02/02/unit-fundraising-dos-and-donts/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7FF17-C79A-4A22-810A-BE8B27A39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153913"/>
            <a:ext cx="1521941" cy="14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0ADA2-A2F3-4FD0-87E2-5D8776737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Fundraising “Do’s”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37EA7-DC5A-4715-AE95-5AA2818CC13F}"/>
              </a:ext>
            </a:extLst>
          </p:cNvPr>
          <p:cNvSpPr txBox="1"/>
          <p:nvPr/>
        </p:nvSpPr>
        <p:spPr>
          <a:xfrm>
            <a:off x="455141" y="1524000"/>
            <a:ext cx="8229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200" b="1" dirty="0"/>
              <a:t>Do</a:t>
            </a:r>
            <a:r>
              <a:rPr lang="en-US" sz="2200" dirty="0"/>
              <a:t> file a </a:t>
            </a:r>
            <a:r>
              <a:rPr lang="en-US" sz="2200" dirty="0">
                <a:hlinkClick r:id="rId2"/>
              </a:rPr>
              <a:t>unit money-earning project application</a:t>
            </a:r>
            <a:r>
              <a:rPr lang="en-US" sz="2200" dirty="0"/>
              <a:t> for approval by both the local council and the chartering organization. Submit this application to your council service center at</a:t>
            </a:r>
            <a:br>
              <a:rPr lang="en-US" sz="2200" dirty="0"/>
            </a:br>
            <a:r>
              <a:rPr lang="en-US" sz="2200" dirty="0"/>
              <a:t>least two weeks in advance of the proposed date of your project.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Do</a:t>
            </a:r>
            <a:r>
              <a:rPr lang="en-US" sz="2200" dirty="0"/>
              <a:t> check local laws regarding solicitation rules and permits.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Do</a:t>
            </a:r>
            <a:r>
              <a:rPr lang="en-US" sz="2200" dirty="0"/>
              <a:t> select money-earning projects that are suited to the ages and abilities of youth participants.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Do</a:t>
            </a:r>
            <a:r>
              <a:rPr lang="en-US" sz="2200" dirty="0"/>
              <a:t> select money-earning projects that teach youth members to earn their own way.</a:t>
            </a:r>
          </a:p>
          <a:p>
            <a:pPr>
              <a:buFont typeface="+mj-lt"/>
              <a:buAutoNum type="arabicPeriod"/>
            </a:pPr>
            <a:r>
              <a:rPr lang="en-US" sz="2200" b="1" dirty="0"/>
              <a:t>Do</a:t>
            </a:r>
            <a:r>
              <a:rPr lang="en-US" sz="2200" dirty="0"/>
              <a:t> follow safe practices listed in the </a:t>
            </a:r>
            <a:r>
              <a:rPr lang="en-US" sz="2200" dirty="0">
                <a:hlinkClick r:id="rId3"/>
              </a:rPr>
              <a:t>Guide to Safe Scouting</a:t>
            </a:r>
            <a:r>
              <a:rPr lang="en-US" sz="22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31839-F04C-4F86-ADB5-76219BBFC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562600"/>
            <a:ext cx="3387664" cy="93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1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46AB-0FD7-4C09-BA65-5D3995FB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Copperplate Gothic Bold" panose="020E0705020206020404" pitchFamily="34" charset="0"/>
              </a:rPr>
              <a:t>Fundraising “Don’ts”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92B75-F0C1-45F9-8CCE-521D43CE9608}"/>
              </a:ext>
            </a:extLst>
          </p:cNvPr>
          <p:cNvSpPr txBox="1"/>
          <p:nvPr/>
        </p:nvSpPr>
        <p:spPr>
          <a:xfrm>
            <a:off x="533400" y="1462216"/>
            <a:ext cx="80772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Don’t</a:t>
            </a:r>
            <a:r>
              <a:rPr lang="en-US" sz="2200" dirty="0"/>
              <a:t> solicit funds in the name of Scouting; only local councils have the authority to solicit funds.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Don’t</a:t>
            </a:r>
            <a:r>
              <a:rPr lang="en-US" sz="2200" dirty="0"/>
              <a:t> conduct unit money-earning projects without adequate adult supervision.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Don’t</a:t>
            </a:r>
            <a:r>
              <a:rPr lang="en-US" sz="2200" dirty="0"/>
              <a:t> forget to use the buddy system, and don’t go into unsafe or unfamiliar areas.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Don’t</a:t>
            </a:r>
            <a:r>
              <a:rPr lang="en-US" sz="2200" dirty="0"/>
              <a:t> conduct unit money-earning projects after dark or in unsafe pedestrian areas.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b="1" dirty="0"/>
              <a:t>Don’t</a:t>
            </a:r>
            <a:r>
              <a:rPr lang="en-US" sz="2200" dirty="0"/>
              <a:t> sell fireworks as a unit money-earning project. That’s an unauthorized activity.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Scout’s are </a:t>
            </a:r>
            <a:r>
              <a:rPr lang="en-US" sz="2200" b="1" dirty="0"/>
              <a:t>not</a:t>
            </a:r>
            <a:r>
              <a:rPr lang="en-US" sz="2200" dirty="0"/>
              <a:t> permitted to do any sort of gambling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 (this includes raffle’s)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/>
              <a:t>Scout are </a:t>
            </a:r>
            <a:r>
              <a:rPr lang="en-US" sz="2200" b="1" dirty="0"/>
              <a:t>not</a:t>
            </a:r>
            <a:r>
              <a:rPr lang="en-US" sz="2200" dirty="0"/>
              <a:t> permitted to receive any </a:t>
            </a:r>
          </a:p>
          <a:p>
            <a:r>
              <a:rPr lang="en-US" sz="2200" dirty="0"/>
              <a:t>    funds obtained from an illegal source</a:t>
            </a:r>
            <a:br>
              <a:rPr lang="en-US" sz="2200" dirty="0"/>
            </a:br>
            <a:r>
              <a:rPr lang="en-US" sz="2200" dirty="0"/>
              <a:t>    (e.g., no beneficial happy hour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s)</a:t>
            </a: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4D7EDB-ACEF-414C-93B6-466A60A41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187221"/>
            <a:ext cx="1181379" cy="9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3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2A81-0232-4357-87B0-7B7EAEE45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257800"/>
          </a:xfrm>
        </p:spPr>
        <p:txBody>
          <a:bodyPr/>
          <a:lstStyle/>
          <a:p>
            <a:pPr algn="ctr">
              <a:defRPr/>
            </a:pPr>
            <a: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2022 Roundtables</a:t>
            </a:r>
            <a:b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will be held at the</a:t>
            </a:r>
            <a:b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Police Academy</a:t>
            </a:r>
            <a:b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the first Thursday</a:t>
            </a:r>
            <a:b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4400" b="1" dirty="0">
                <a:solidFill>
                  <a:srgbClr val="9E0000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  <a:t>of each month!</a:t>
            </a:r>
            <a:br>
              <a:rPr lang="en-US" sz="4400" dirty="0">
                <a:solidFill>
                  <a:srgbClr val="000099"/>
                </a:solidFill>
                <a:latin typeface="Algerian" panose="04020705040A02060702" pitchFamily="8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3/3, 4/7, 5/5, 6/2, 8/4, 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9/1, 10/6, 11/3, 12/1</a:t>
            </a:r>
            <a:br>
              <a:rPr lang="en-US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(No RT in July)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07CC4-1CAF-4681-A5A1-768C32E91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05400"/>
            <a:ext cx="1797455" cy="13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1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09DF-AB07-4C43-B090-5E11F7A0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62" y="457200"/>
            <a:ext cx="8229600" cy="914400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  <a:latin typeface="Informal Roman" panose="030604020304060B0204" pitchFamily="66" charset="0"/>
              </a:rPr>
              <a:t>TONIGHT’S 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8F830-90B4-4407-B0A1-58D6287302FF}"/>
              </a:ext>
            </a:extLst>
          </p:cNvPr>
          <p:cNvSpPr txBox="1"/>
          <p:nvPr/>
        </p:nvSpPr>
        <p:spPr>
          <a:xfrm>
            <a:off x="440724" y="1371600"/>
            <a:ext cx="8322276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82880" algn="l"/>
                <a:tab pos="285750" algn="l"/>
                <a:tab pos="2651760" algn="l"/>
              </a:tabLst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6:30-7:00: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Sign-In and networking. 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9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7:00-7:15: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Combined Opening in the Auditorium:</a:t>
            </a:r>
            <a:endParaRPr lang="en-US" sz="19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Flag presentation, oath &amp; law,  Outdoor Code, announcements,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Wood Badge presentation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7:15-7:55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Scouts BSA Breakout:</a:t>
            </a:r>
            <a:endParaRPr lang="en-US" sz="19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Open Discussion on Troop Fundraising ideas.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7:15-7:55: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Cub Scout Breakout:</a:t>
            </a:r>
            <a:endParaRPr lang="en-US" sz="19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Preparations and what to bring for Wolf Camp, Bear Camp, and Webelos Woods.    Be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ar Claw Award!</a:t>
            </a:r>
            <a:endParaRPr lang="en-US" sz="19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7:15-7:55: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Pack and Troop Mail, coffee and cookies, </a:t>
            </a:r>
            <a:r>
              <a:rPr lang="en-US" sz="1900" b="1" i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in the cafeteria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endParaRPr lang="en-US" sz="9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7:15-8:00: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Merit Badge Counselor Training: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By Larry Gallamore in Room 301.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0" algn="l"/>
                <a:tab pos="91440" algn="l"/>
                <a:tab pos="2651760" algn="l"/>
              </a:tabLst>
            </a:pPr>
            <a:r>
              <a:rPr lang="en-US" sz="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8:00: 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Combined closing: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SOTM announcement, training awards, door prizes</a:t>
            </a: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1440" algn="l"/>
                <a:tab pos="182880" algn="l"/>
                <a:tab pos="2651760" algn="l"/>
              </a:tabLst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Scoutmaster’s Minute, and benediction.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767AA-8C84-44D2-B7B7-5CA75E132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98938"/>
            <a:ext cx="1172862" cy="11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8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5487-60A1-472B-8618-82AD167BD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Modern No. 20" panose="02070704070505020303" pitchFamily="18" charset="0"/>
              </a:rPr>
              <a:t>The Outdoor Code</a:t>
            </a:r>
            <a:endParaRPr lang="en-US" sz="6000" dirty="0">
              <a:solidFill>
                <a:srgbClr val="C00000"/>
              </a:solidFill>
              <a:latin typeface="Modern No. 20" panose="020707040705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F8D14E-338B-4D10-B38D-1845D03740D4}"/>
              </a:ext>
            </a:extLst>
          </p:cNvPr>
          <p:cNvSpPr txBox="1"/>
          <p:nvPr/>
        </p:nvSpPr>
        <p:spPr>
          <a:xfrm>
            <a:off x="800100" y="1981200"/>
            <a:ext cx="7543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As an American, I will do my best to – 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   Be clean in my outdoor manners. 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   Be careful with fire.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   Be considerate in the outdoors.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    Be conservation minded.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EB03DC-6E82-4067-A4E6-9E7B21EEC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99"/>
            <a:ext cx="9144000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5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655A-8496-4F9E-ACEC-088DA1B1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altLang="en-U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Roundtable Youth Flag Ceremony</a:t>
            </a:r>
            <a:endParaRPr lang="en-US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4ECC4-57E1-4850-99EC-F26C94BBEF46}"/>
              </a:ext>
            </a:extLst>
          </p:cNvPr>
          <p:cNvSpPr txBox="1"/>
          <p:nvPr/>
        </p:nvSpPr>
        <p:spPr>
          <a:xfrm>
            <a:off x="457200" y="1371600"/>
            <a:ext cx="8229600" cy="4221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Troop/Pack Youth Flag Ceremony </a:t>
            </a:r>
            <a:endParaRPr lang="en-US" altLang="en-US" sz="2800" u="sng" dirty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Pledge, Oath, Law &amp; Outdoor Code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First time participant receives red/white/blue star coups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Third time participant receives red/white/blue loops</a:t>
            </a:r>
          </a:p>
          <a:p>
            <a:pPr>
              <a:lnSpc>
                <a:spcPct val="107000"/>
              </a:lnSpc>
              <a:spcBef>
                <a:spcPct val="0"/>
              </a:spcBef>
              <a:buFont typeface="Symbol" panose="05050102010706020507" pitchFamily="18" charset="2"/>
              <a:buChar char="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See Gail Lavenburg to signup</a:t>
            </a:r>
          </a:p>
          <a:p>
            <a:pPr marL="914400" lvl="1" indent="-4572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816-682-5875, </a:t>
            </a:r>
            <a:r>
              <a:rPr lang="en-US" altLang="en-US" sz="2800" u="sng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gaill0516@gmail.com</a:t>
            </a:r>
            <a:endParaRPr lang="en-US" altLang="en-US" sz="2800" dirty="0">
              <a:solidFill>
                <a:schemeClr val="accent2">
                  <a:lumMod val="50000"/>
                </a:schemeClr>
              </a:solidFill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 big thank you to Janet </a:t>
            </a:r>
            <a:r>
              <a:rPr lang="en-US" altLang="en-US" sz="28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Cookingham</a:t>
            </a:r>
            <a:r>
              <a:rPr lang="en-US" altLang="en-US" sz="28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for donating the ribbon &amp; sewing the loops!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6C073-3947-40A0-A57F-FF69EF0FA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943600"/>
            <a:ext cx="1981200" cy="5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9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4E2F-CAF5-4213-A877-31621B0E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2189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UPCOMING EVENTS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26524C-4771-4493-9395-9F97A20CCE68}"/>
              </a:ext>
            </a:extLst>
          </p:cNvPr>
          <p:cNvSpPr txBox="1"/>
          <p:nvPr/>
        </p:nvSpPr>
        <p:spPr>
          <a:xfrm>
            <a:off x="571500" y="1447800"/>
            <a:ext cx="800100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Klondike Derby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chemeClr val="accent2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WHEN:    Fri Feb 18th / Sat Feb 19th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WHERE: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    Jesse James Park, 3001 N Hwy 33, Kearney, MO 64060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COST:       $15 / Person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Register Online: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u="sng" dirty="0">
                <a:solidFill>
                  <a:schemeClr val="accent2">
                    <a:lumMod val="50000"/>
                  </a:schemeClr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https://www.northstarkc.com/klondike-derby-2022</a:t>
            </a:r>
            <a:endParaRPr lang="en-US" sz="2200" dirty="0">
              <a:solidFill>
                <a:schemeClr val="accent2">
                  <a:lumMod val="50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24E130-5FCB-438E-9CF3-8874B1048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47800"/>
            <a:ext cx="2057400" cy="11251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4C753F-168A-4B91-BE72-AA6CCE949201}"/>
              </a:ext>
            </a:extLst>
          </p:cNvPr>
          <p:cNvSpPr txBox="1"/>
          <p:nvPr/>
        </p:nvSpPr>
        <p:spPr>
          <a:xfrm>
            <a:off x="457200" y="4572000"/>
            <a:ext cx="6591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2022 Camp-O-</a:t>
            </a:r>
            <a:r>
              <a:rPr lang="en-US" sz="2800" b="1" u="sng" dirty="0" err="1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Ree</a:t>
            </a: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&amp; Webelos Woods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SAVE-THE-DATE: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Fri Oct 8th - Sat Oct 9th</a:t>
            </a:r>
          </a:p>
        </p:txBody>
      </p:sp>
    </p:spTree>
    <p:extLst>
      <p:ext uri="{BB962C8B-B14F-4D97-AF65-F5344CB8AC3E}">
        <p14:creationId xmlns:p14="http://schemas.microsoft.com/office/powerpoint/2010/main" val="137785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F9F28-9321-4AB0-BDEE-27639C628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2586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UPCOMING EVENTS (cont.)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AF3B5B-A0BD-4B2E-8C8E-CF28CAB144BF}"/>
              </a:ext>
            </a:extLst>
          </p:cNvPr>
          <p:cNvSpPr txBox="1"/>
          <p:nvPr/>
        </p:nvSpPr>
        <p:spPr>
          <a:xfrm>
            <a:off x="647700" y="1498183"/>
            <a:ext cx="78486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District Pinewood Derby</a:t>
            </a:r>
          </a:p>
          <a:p>
            <a:pPr marL="400050" marR="0" lvl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u="sng" dirty="0">
              <a:solidFill>
                <a:schemeClr val="accent2">
                  <a:lumMod val="50000"/>
                </a:schemeClr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WHEN:  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Saturday March 5th 2022</a:t>
            </a:r>
          </a:p>
          <a:p>
            <a:pPr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WHERE: 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St. Patrick’s Catholic Church</a:t>
            </a:r>
          </a:p>
          <a:p>
            <a:pPr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	      1401 NE 42nd Terrace, Kansas City, MO 64116</a:t>
            </a:r>
          </a:p>
          <a:p>
            <a:pPr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COST:      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FREE</a:t>
            </a:r>
          </a:p>
          <a:p>
            <a:pPr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INFO:   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https://www.northstarkc.com/pinewood-derby-2022</a:t>
            </a:r>
            <a:endParaRPr lang="en-US" sz="22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177821-B978-41CB-859A-08DAAB91F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752600"/>
            <a:ext cx="1114704" cy="8144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AC0F41-148B-4E2F-A7BE-387A0544C8B0}"/>
              </a:ext>
            </a:extLst>
          </p:cNvPr>
          <p:cNvSpPr txBox="1"/>
          <p:nvPr/>
        </p:nvSpPr>
        <p:spPr>
          <a:xfrm>
            <a:off x="571500" y="4145061"/>
            <a:ext cx="8001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HOAC - Trash The Trash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When: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Sat May 7th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Do Service Project in your own Community - with your family, your unit or any other group.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Act LOCAL - Impact GLOBAL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More Info on HOAC Website: </a:t>
            </a:r>
            <a:r>
              <a:rPr lang="en-US" sz="1800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r>
              <a:rPr lang="en-US" u="sng" dirty="0">
                <a:solidFill>
                  <a:srgbClr val="196AD4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4"/>
              </a:rPr>
              <a:t>	</a:t>
            </a:r>
            <a:r>
              <a:rPr lang="en-US" sz="2200" u="sng" dirty="0">
                <a:solidFill>
                  <a:srgbClr val="196AD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4"/>
              </a:rPr>
              <a:t>https://www.hoac-bsa.org/activities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4840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E421-93DF-4672-87AA-9EE7B979C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UPCOMING EVENTS (cont.)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3EB9F0-8184-41C0-BD28-4E0F6D8C053A}"/>
              </a:ext>
            </a:extLst>
          </p:cNvPr>
          <p:cNvSpPr txBox="1"/>
          <p:nvPr/>
        </p:nvSpPr>
        <p:spPr>
          <a:xfrm>
            <a:off x="533400" y="1423086"/>
            <a:ext cx="815340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North Star District Dinner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When: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March 26th, 2022 at 6:00 PM.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St. James Catholic Church, 309 S Stewart Rd.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Liberty, Missouri 64068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Cost: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$15 for 2021 Eagle Scouts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$25 for all others</a:t>
            </a:r>
          </a:p>
          <a:p>
            <a:pPr mar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 recognition: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Cubmaster of the Year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Virgil Bower Scoutmaster of the Year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Award of Merit</a:t>
            </a:r>
          </a:p>
          <a:p>
            <a:pPr indent="-114300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indent="-11430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Nominations for district awards </a:t>
            </a:r>
            <a:r>
              <a:rPr lang="en-US" sz="2200" i="1" dirty="0">
                <a:solidFill>
                  <a:srgbClr val="E02C0E"/>
                </a:solidFill>
                <a:cs typeface="Arial" panose="020B0604020202020204" pitchFamily="34" charset="0"/>
              </a:rPr>
              <a:t>are now due 2/28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indent="-1143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hlinkClick r:id="rId2"/>
              </a:rPr>
              <a:t>https://www.northstarkc.com/adult-recognitions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indent="-1143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hlinkClick r:id="rId3"/>
              </a:rPr>
              <a:t>https://www.northstarkc.com/award-of-merit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indent="-1143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hlinkClick r:id="rId4"/>
              </a:rPr>
              <a:t>https://www.northstarkc.com/cubmaster-of-the-year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indent="-114300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  <a:hlinkClick r:id="rId5"/>
              </a:rPr>
              <a:t>https://www.northstarkc.com/scoutmaster-of-the-year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1D9B7-0834-42AA-A601-E3952478B6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58252"/>
            <a:ext cx="2071621" cy="17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1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0F5B-27F9-4AF0-BBE7-6E0CE2D82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2002"/>
            <a:ext cx="8229600" cy="9144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oadway" panose="04040905080B02020502" pitchFamily="82" charset="0"/>
              </a:rPr>
              <a:t>UPCOMING EVENTS (cont.)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CA791-6E66-4A63-B9B1-C359CF6AC199}"/>
              </a:ext>
            </a:extLst>
          </p:cNvPr>
          <p:cNvSpPr txBox="1"/>
          <p:nvPr/>
        </p:nvSpPr>
        <p:spPr>
          <a:xfrm>
            <a:off x="685800" y="1573518"/>
            <a:ext cx="8001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HOAC - Scout Day At The K</a:t>
            </a:r>
          </a:p>
          <a:p>
            <a:pPr marL="0" marR="0"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When: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Helvetica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Sun Apr 10th </a:t>
            </a:r>
          </a:p>
          <a:p>
            <a:pPr marL="0" marR="0"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Cost: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	 </a:t>
            </a: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 $15 / $20 / $35</a:t>
            </a:r>
          </a:p>
          <a:p>
            <a:pPr marL="0" marR="0"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Be Prepared Bundle (Groups of 20-or-more) Extended thru Feb 15th!</a:t>
            </a:r>
          </a:p>
          <a:p>
            <a:pPr marL="0" marR="0" indent="-5715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Registration for the Pre-Game Scout Parade opens on Feb 5th!  (Only 1,000 spots - so registration will fill-up quickly!)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More Info on HOAC Website: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000FF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	</a:t>
            </a:r>
            <a:r>
              <a:rPr lang="en-US" sz="2400" u="sng" dirty="0">
                <a:solidFill>
                  <a:srgbClr val="0000F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https://www.hoac-bsa.org/activities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7DA4CD-329A-4C30-9C69-2AE0BFA4F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05400"/>
            <a:ext cx="1201182" cy="1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8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31628-5E5E-41A7-8FB9-A3817634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1121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Broadway" panose="04040905080B02020502" pitchFamily="82" charset="0"/>
              </a:rPr>
              <a:t>Upcoming Training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C62731-906E-4304-AE8E-85D8A2E0F679}"/>
              </a:ext>
            </a:extLst>
          </p:cNvPr>
          <p:cNvSpPr txBox="1"/>
          <p:nvPr/>
        </p:nvSpPr>
        <p:spPr>
          <a:xfrm>
            <a:off x="457200" y="1219200"/>
            <a:ext cx="82296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National Youth Leadership Training (NYLT)</a:t>
            </a:r>
            <a:endParaRPr lang="en-US" sz="2800" b="1" dirty="0">
              <a:solidFill>
                <a:srgbClr val="00206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Course A/B: June 5-10, 2022 </a:t>
            </a:r>
            <a:endParaRPr lang="en-US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Course C/D: July 31-August 5, 2022</a:t>
            </a:r>
            <a:endParaRPr lang="en-US" sz="2800" dirty="0">
              <a:solidFill>
                <a:srgbClr val="00206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https://www.hoac-bsa.org/nylt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Leave No Trace Trainer Course</a:t>
            </a:r>
            <a:endParaRPr lang="en-US" sz="2800" dirty="0">
              <a:solidFill>
                <a:srgbClr val="002060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en-US" sz="28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May 6-8, 2022</a:t>
            </a:r>
          </a:p>
          <a:p>
            <a:r>
              <a:rPr lang="en-US" sz="28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https://www.hoac-bsa.org/outdoor-ethics-program</a:t>
            </a:r>
            <a:endParaRPr lang="en-US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D1F7C-E4E8-4CC1-B486-CBA1F56F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34000"/>
            <a:ext cx="1371600" cy="127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09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1368</TotalTime>
  <Words>1302</Words>
  <Application>Microsoft Office PowerPoint</Application>
  <PresentationFormat>On-screen Show (4:3)</PresentationFormat>
  <Paragraphs>151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Meiryo Boot</vt:lpstr>
      <vt:lpstr>Algerian</vt:lpstr>
      <vt:lpstr>Arial</vt:lpstr>
      <vt:lpstr>Arial Rounded MT Bold</vt:lpstr>
      <vt:lpstr>Broadway</vt:lpstr>
      <vt:lpstr>Calibri</vt:lpstr>
      <vt:lpstr>Copperplate Gothic Bold</vt:lpstr>
      <vt:lpstr>Corbel</vt:lpstr>
      <vt:lpstr>Helvetica</vt:lpstr>
      <vt:lpstr>Informal Roman</vt:lpstr>
      <vt:lpstr>Modern No. 20</vt:lpstr>
      <vt:lpstr>Monotype Corsiva</vt:lpstr>
      <vt:lpstr>Papyrus</vt:lpstr>
      <vt:lpstr>Stencil</vt:lpstr>
      <vt:lpstr>Symbol</vt:lpstr>
      <vt:lpstr>Times New Roman</vt:lpstr>
      <vt:lpstr>Wingdings</vt:lpstr>
      <vt:lpstr>Office Theme</vt:lpstr>
      <vt:lpstr>Welcome to the February Roundtable! </vt:lpstr>
      <vt:lpstr>TONIGHT’S AGENDA</vt:lpstr>
      <vt:lpstr>The Outdoor Code</vt:lpstr>
      <vt:lpstr>Roundtable Youth Flag Ceremony</vt:lpstr>
      <vt:lpstr>UPCOMING EVENTS</vt:lpstr>
      <vt:lpstr>UPCOMING EVENTS (cont.)</vt:lpstr>
      <vt:lpstr>UPCOMING EVENTS (cont.)</vt:lpstr>
      <vt:lpstr>UPCOMING EVENTS (cont.)</vt:lpstr>
      <vt:lpstr>Upcoming Training</vt:lpstr>
      <vt:lpstr>PowerPoint Presentation</vt:lpstr>
      <vt:lpstr>Introduction to Outdoor Leadership Skills Training</vt:lpstr>
      <vt:lpstr>PowerPoint Presentation</vt:lpstr>
      <vt:lpstr>PowerPoint Presentation</vt:lpstr>
      <vt:lpstr>Bear Claw Award</vt:lpstr>
      <vt:lpstr>$ Troop Fundraisers $</vt:lpstr>
      <vt:lpstr>Fundraising “Do’s”</vt:lpstr>
      <vt:lpstr>Fundraising “Don’ts”</vt:lpstr>
      <vt:lpstr>2022 Roundtables will be held at the Police Academy the first Thursday of each month! 3/3, 4/7, 5/5, 6/2, 8/4,  9/1, 10/6, 11/3, 12/1 (No RT in July)</vt:lpstr>
    </vt:vector>
  </TitlesOfParts>
  <Company>Boy Scouts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dakinn</dc:creator>
  <cp:lastModifiedBy>Philip Symmonds</cp:lastModifiedBy>
  <cp:revision>157</cp:revision>
  <dcterms:created xsi:type="dcterms:W3CDTF">2010-11-03T21:03:51Z</dcterms:created>
  <dcterms:modified xsi:type="dcterms:W3CDTF">2022-02-02T21:54:41Z</dcterms:modified>
</cp:coreProperties>
</file>