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302" r:id="rId3"/>
    <p:sldId id="289" r:id="rId4"/>
    <p:sldId id="290" r:id="rId5"/>
    <p:sldId id="291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92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99"/>
    <a:srgbClr val="0000CC"/>
    <a:srgbClr val="0000FF"/>
    <a:srgbClr val="006600"/>
    <a:srgbClr val="CC3300"/>
    <a:srgbClr val="EAEAEA"/>
    <a:srgbClr val="E02C0E"/>
    <a:srgbClr val="666666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8E8363-32B4-49BE-819D-080BF7F6A6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1D602-4666-46ED-8762-125BDC6DF8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E37195-0198-4E4F-BD16-A7BD126BDCC3}" type="datetimeFigureOut">
              <a:rPr lang="en-US" altLang="en-US"/>
              <a:pPr>
                <a:defRPr/>
              </a:pPr>
              <a:t>1/3/2022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383632-B059-4DFB-BDF6-4564012C3F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14CF79-CD55-4AF2-A9AE-C1702908B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071F9-60E4-4ADF-82C9-DD9DBB4371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7B573-B593-486B-8263-F75C67AE3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EC686E-7CD6-4D0D-BFF1-89704C9F5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3CDE59A-B7B4-4511-883A-B3A087F79F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62FAD18-5C81-46A6-A8B5-7CA6CF10B3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Geneva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A8290C-F8D1-480D-8837-EF3B2AC22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</a:pPr>
            <a:fld id="{1E3D982B-721B-41E8-9C37-B7B3E169956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0C0C995-5D19-4072-9231-1A0F66B20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3A106AA-5586-4C99-805D-D203D2519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Geneva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1D621C7-EC62-4268-871B-4F5E2FF92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fld id="{3A25596F-E454-4D2E-8D70-723E898E109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C686E-7CD6-4D0D-BFF1-89704C9F5E4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53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C686E-7CD6-4D0D-BFF1-89704C9F5E4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2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37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94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058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399"/>
            <a:ext cx="5111750" cy="4876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750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2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5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48263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27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0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77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48767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1"/>
            <a:ext cx="6019800" cy="4876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2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37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94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81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94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14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62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22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3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86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23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4FBB3A-2DC0-49E3-A792-EDA1792B4B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F44020-1A0B-48F3-BAC3-50329B7AE46D}"/>
              </a:ext>
            </a:extLst>
          </p:cNvPr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28" name="Picture 12" descr="AnnivGrStandard_Rev.gif">
            <a:extLst>
              <a:ext uri="{FF2B5EF4-FFF2-40B4-BE49-F238E27FC236}">
                <a16:creationId xmlns:a16="http://schemas.microsoft.com/office/drawing/2014/main" id="{C3175CC0-E1E5-4B2C-BE13-F04BA48450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100"/>
            <a:ext cx="23907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BABA3671-DAC6-4F2E-A002-0EB45E2A09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9" descr="FolioREVISED.jpg">
            <a:extLst>
              <a:ext uri="{FF2B5EF4-FFF2-40B4-BE49-F238E27FC236}">
                <a16:creationId xmlns:a16="http://schemas.microsoft.com/office/drawing/2014/main" id="{8D9B270E-2481-4B82-A610-F4AC3630AF0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6" b="39384"/>
          <a:stretch>
            <a:fillRect/>
          </a:stretch>
        </p:blipFill>
        <p:spPr bwMode="auto">
          <a:xfrm>
            <a:off x="5638800" y="5073650"/>
            <a:ext cx="3505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95BD14-4C95-434F-AA9E-D1C0D8CB29BE}"/>
              </a:ext>
            </a:extLst>
          </p:cNvPr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2" name="Picture 10">
            <a:extLst>
              <a:ext uri="{FF2B5EF4-FFF2-40B4-BE49-F238E27FC236}">
                <a16:creationId xmlns:a16="http://schemas.microsoft.com/office/drawing/2014/main" id="{C091DECF-FC15-4A99-BFD8-D54075DF522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405563"/>
            <a:ext cx="1714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oyslife.org/outdoors/outdoorarticles/6981/checklist-for-a-basic-cold-weather-outing/?utm_source=Volunteers&amp;utm_campaign=df395b3b1d-EMAIL_CAMPAIGN_2017_11_30&amp;utm_medium=email&amp;utm_term=0_9777d746fe-df395b3b1d-20719916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aill0516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northstarkc.com/klondike-derby-2022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northstarkc.com/pinewood-derby-2022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9">
            <a:extLst>
              <a:ext uri="{FF2B5EF4-FFF2-40B4-BE49-F238E27FC236}">
                <a16:creationId xmlns:a16="http://schemas.microsoft.com/office/drawing/2014/main" id="{C7D3F120-9FF5-496F-8455-65285666E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873125"/>
            <a:ext cx="5238524" cy="4648200"/>
          </a:xfrm>
        </p:spPr>
        <p:txBody>
          <a:bodyPr/>
          <a:lstStyle/>
          <a:p>
            <a:r>
              <a:rPr lang="en-US" altLang="en-US" sz="7000" dirty="0">
                <a:solidFill>
                  <a:srgbClr val="000099"/>
                </a:solidFill>
                <a:latin typeface="Christmas Snow" panose="02000500000000000000" pitchFamily="2" charset="0"/>
                <a:ea typeface="Geneva" charset="-128"/>
              </a:rPr>
              <a:t>Welcome </a:t>
            </a:r>
            <a:br>
              <a:rPr lang="en-US" altLang="en-US" sz="7000" dirty="0">
                <a:solidFill>
                  <a:srgbClr val="000099"/>
                </a:solidFill>
                <a:latin typeface="Christmas Snow" panose="02000500000000000000" pitchFamily="2" charset="0"/>
                <a:ea typeface="Geneva" charset="-128"/>
              </a:rPr>
            </a:br>
            <a:r>
              <a:rPr lang="en-US" altLang="en-US" sz="7000" dirty="0">
                <a:solidFill>
                  <a:srgbClr val="000099"/>
                </a:solidFill>
                <a:latin typeface="Christmas Snow" panose="02000500000000000000" pitchFamily="2" charset="0"/>
                <a:ea typeface="Geneva" charset="-128"/>
              </a:rPr>
              <a:t>to the January </a:t>
            </a:r>
            <a:br>
              <a:rPr lang="en-US" altLang="en-US" sz="7000" dirty="0">
                <a:solidFill>
                  <a:srgbClr val="000099"/>
                </a:solidFill>
                <a:latin typeface="Christmas Snow" panose="02000500000000000000" pitchFamily="2" charset="0"/>
                <a:ea typeface="Geneva" charset="-128"/>
              </a:rPr>
            </a:br>
            <a:r>
              <a:rPr lang="en-US" altLang="en-US" sz="7000" dirty="0">
                <a:solidFill>
                  <a:srgbClr val="000099"/>
                </a:solidFill>
                <a:latin typeface="Christmas Snow" panose="02000500000000000000" pitchFamily="2" charset="0"/>
                <a:ea typeface="Geneva" charset="-128"/>
              </a:rPr>
              <a:t>Roundtable</a:t>
            </a:r>
            <a:r>
              <a:rPr lang="en-US" altLang="en-US" sz="7000" b="1" i="1" dirty="0">
                <a:solidFill>
                  <a:srgbClr val="000099"/>
                </a:solidFill>
                <a:latin typeface="Christmas Snow" panose="02000500000000000000" pitchFamily="2" charset="0"/>
                <a:ea typeface="Geneva" charset="-128"/>
                <a:cs typeface="Arial" panose="020B0604020202020204" pitchFamily="34" charset="0"/>
              </a:rPr>
              <a:t>!</a:t>
            </a:r>
            <a:endParaRPr lang="en-US" altLang="en-US" sz="7000" dirty="0">
              <a:solidFill>
                <a:srgbClr val="000099"/>
              </a:solidFill>
              <a:latin typeface="Christmas Snow" panose="02000500000000000000" pitchFamily="2" charset="0"/>
              <a:ea typeface="Geneva" charset="-128"/>
            </a:endParaRP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DA5F8D61-7FFF-4791-BC26-80E7DA73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044700"/>
            <a:ext cx="1079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BDFA892-F88B-4CAE-BE08-C00E8367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43325"/>
            <a:ext cx="107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>
            <a:extLst>
              <a:ext uri="{FF2B5EF4-FFF2-40B4-BE49-F238E27FC236}">
                <a16:creationId xmlns:a16="http://schemas.microsoft.com/office/drawing/2014/main" id="{3D5D154B-7877-4FB2-87DD-316981CB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2800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37FE6495-4D7B-408A-A26D-8040CC77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777875"/>
            <a:ext cx="1079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4C4695-E877-4E78-BCDB-B2BA74353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87" y="1447800"/>
            <a:ext cx="1543360" cy="3283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8F26-615C-4011-8EDA-3D4B31C9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ToneAndDebs" pitchFamily="2" charset="0"/>
              </a:rPr>
              <a:t>Cold Weather Camping </a:t>
            </a:r>
            <a:r>
              <a:rPr lang="en-US" dirty="0">
                <a:solidFill>
                  <a:srgbClr val="333399"/>
                </a:solidFill>
              </a:rPr>
              <a:t>(</a:t>
            </a:r>
            <a:r>
              <a:rPr lang="en-US" dirty="0">
                <a:solidFill>
                  <a:srgbClr val="333399"/>
                </a:solidFill>
                <a:latin typeface="ToneAndDebs" pitchFamily="2" charset="0"/>
              </a:rPr>
              <a:t>cont.</a:t>
            </a:r>
            <a:r>
              <a:rPr lang="en-US" dirty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D3FF4-274B-456C-94D8-B8047FFA4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pack for the campout: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Hiking boots or sturdy shoes (no tennis shoes!)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parka or jacket with hood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underwear (in case you get wet – stay dry!)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socks (wool or synthetic) – for the same reason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Stocking hat (fleece or wool)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Mittens or gloves (fleece or wool), preferably with water-resistant shells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really warm sleeping bag.  </a:t>
            </a:r>
          </a:p>
          <a:p>
            <a:pPr lvl="2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blanket or extra sleeping bag, if needed.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7D942-F00B-4BDC-9251-4BD4ED90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37654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3B0A2-2BF5-4FE1-A7F9-D38997426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737654"/>
            <a:ext cx="7620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49993E-51DA-4F4D-9AF6-B0C8B3404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737654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BA9B-9724-409C-8E4F-4B850439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ToneAndDebs" pitchFamily="2" charset="0"/>
              </a:rPr>
              <a:t>Cold Weather Camping </a:t>
            </a:r>
            <a:r>
              <a:rPr lang="en-US" dirty="0">
                <a:solidFill>
                  <a:srgbClr val="333399"/>
                </a:solidFill>
                <a:latin typeface="+mn-lt"/>
              </a:rPr>
              <a:t>(</a:t>
            </a:r>
            <a:r>
              <a:rPr lang="en-US" dirty="0">
                <a:solidFill>
                  <a:srgbClr val="333399"/>
                </a:solidFill>
                <a:latin typeface="ToneAndDebs" pitchFamily="2" charset="0"/>
              </a:rPr>
              <a:t>cont.</a:t>
            </a:r>
            <a:r>
              <a:rPr lang="en-US" dirty="0">
                <a:solidFill>
                  <a:srgbClr val="333399"/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B29D-0823-4498-8C30-40818D74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399"/>
          </a:xfrm>
        </p:spPr>
        <p:txBody>
          <a:bodyPr/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great article in Boy’s Life:</a:t>
            </a:r>
          </a:p>
          <a:p>
            <a:pPr lvl="1"/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http://boyslife.org/outdoors/outdoorarticles/6981/checklist-for-a-basic-cold-weather-outing/?utm_source=Volunteers&amp;utm_campaign=df395b3b1d-EMAIL_CAMPAIGN_2017_11_30&amp;utm_medium=email&amp;utm_term=0_9777d746fe-df395b3b1d-207199161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 free to distribute to Scouts and parents.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7DE77-16C9-4AEF-A03D-7344591F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867400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FB170-7D98-4FFD-B2B3-51974A335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867400"/>
            <a:ext cx="7620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1FDAC-D6B3-403D-B031-FE4FCF40B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674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3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4709-3AC8-4294-B725-C3C7A8F3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4" y="685800"/>
            <a:ext cx="8229600" cy="1295399"/>
          </a:xfrm>
        </p:spPr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101! Arctic Blast" panose="00000400000000000000" pitchFamily="2" charset="0"/>
              </a:rPr>
              <a:t>Scout Skills</a:t>
            </a:r>
            <a:br>
              <a:rPr lang="en-US" dirty="0">
                <a:solidFill>
                  <a:srgbClr val="333399"/>
                </a:solidFill>
                <a:latin typeface="101! Arctic Blast" panose="00000400000000000000" pitchFamily="2" charset="0"/>
              </a:rPr>
            </a:br>
            <a:r>
              <a:rPr lang="en-US" sz="3200" dirty="0">
                <a:solidFill>
                  <a:srgbClr val="333399"/>
                </a:solidFill>
                <a:latin typeface="Chiller" panose="04020404031007020602" pitchFamily="82" charset="0"/>
              </a:rPr>
              <a:t>Thank you to David Pinto, ASM Troop 167, </a:t>
            </a:r>
            <a:r>
              <a:rPr lang="en-US" sz="3200" dirty="0" err="1">
                <a:solidFill>
                  <a:srgbClr val="333399"/>
                </a:solidFill>
                <a:latin typeface="Chiller" panose="04020404031007020602" pitchFamily="82" charset="0"/>
              </a:rPr>
              <a:t>Pittsford,NY</a:t>
            </a:r>
            <a:endParaRPr lang="en-US" sz="3200" dirty="0">
              <a:solidFill>
                <a:srgbClr val="333399"/>
              </a:solidFill>
              <a:latin typeface="Chiller" panose="040204040310070206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23097-47DA-459B-BC45-5EA5436A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4" y="2209800"/>
            <a:ext cx="8229600" cy="3962399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Scout Spirit</a:t>
            </a: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Recite and explain: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Scout Oath, Law, Motto, Slogan and Pledge of Allegiance.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Outdoor Code, Principles of Leave No Trace and Tread Lightly.</a:t>
            </a: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be prepared: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offer grace at a meal if asked.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offer a song at a campfire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E11FB-636E-427D-8687-1BE3161F1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47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ED82E-62F7-4ACA-869A-F89CBE305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68" y="500447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4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EB9B-0C2A-4B21-98D7-D46B4923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101! Arctic Blast" panose="00000400000000000000" pitchFamily="2" charset="0"/>
              </a:rPr>
              <a:t>Scout Skills </a:t>
            </a:r>
            <a:r>
              <a:rPr lang="en-US" sz="3600" dirty="0">
                <a:solidFill>
                  <a:srgbClr val="333399"/>
                </a:solidFill>
                <a:latin typeface="101! Arctic Blast" panose="00000400000000000000" pitchFamily="2" charset="0"/>
              </a:rPr>
              <a:t>(</a:t>
            </a:r>
            <a:r>
              <a:rPr lang="en-US" sz="4000" b="1" dirty="0">
                <a:solidFill>
                  <a:srgbClr val="333399"/>
                </a:solidFill>
              </a:rPr>
              <a:t>(</a:t>
            </a:r>
            <a:r>
              <a:rPr lang="en-US" sz="3600" dirty="0">
                <a:solidFill>
                  <a:srgbClr val="333399"/>
                </a:solidFill>
                <a:latin typeface="101! Arctic Blast" panose="00000400000000000000" pitchFamily="2" charset="0"/>
              </a:rPr>
              <a:t>cont</a:t>
            </a:r>
            <a:r>
              <a:rPr lang="en-US" sz="4000" b="1" dirty="0">
                <a:solidFill>
                  <a:srgbClr val="333399"/>
                </a:solidFill>
                <a:latin typeface="+mn-lt"/>
              </a:rPr>
              <a:t>.)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E45A4-F506-4110-9129-027A44AB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267198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Scout Craft</a:t>
            </a: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Knots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Square, Bowline, Sheet Bend</a:t>
            </a: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Hitches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Clove, Taut Line, Timber</a:t>
            </a: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Lashing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Square, Round, Diagonal</a:t>
            </a: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to teach the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Totin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Chip</a:t>
            </a:r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how to use a compass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C64DB-9505-417F-A9C7-F42D5043B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52984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28CC1-6ED0-46B6-805C-FD2C72676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867400"/>
            <a:ext cx="7620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780A1-3DBF-4CF4-A300-93AFB014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87048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8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0BD0-6F16-4F72-A1BF-F32F7C2F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101! Arctic Blast" panose="00000400000000000000" pitchFamily="2" charset="0"/>
              </a:rPr>
              <a:t>Scout Skills </a:t>
            </a:r>
            <a:r>
              <a:rPr lang="en-US" sz="3600" dirty="0">
                <a:solidFill>
                  <a:srgbClr val="333399"/>
                </a:solidFill>
                <a:latin typeface="101! Arctic Blast" panose="00000400000000000000" pitchFamily="2" charset="0"/>
              </a:rPr>
              <a:t>(</a:t>
            </a:r>
            <a:r>
              <a:rPr lang="en-US" sz="4000" b="1" dirty="0">
                <a:solidFill>
                  <a:srgbClr val="333399"/>
                </a:solidFill>
              </a:rPr>
              <a:t>(</a:t>
            </a:r>
            <a:r>
              <a:rPr lang="en-US" sz="3600" dirty="0">
                <a:solidFill>
                  <a:srgbClr val="333399"/>
                </a:solidFill>
                <a:latin typeface="101! Arctic Blast" panose="00000400000000000000" pitchFamily="2" charset="0"/>
              </a:rPr>
              <a:t>cont</a:t>
            </a:r>
            <a:r>
              <a:rPr lang="en-US" sz="4000" b="1" dirty="0">
                <a:solidFill>
                  <a:srgbClr val="333399"/>
                </a:solidFill>
                <a:latin typeface="+mn-lt"/>
              </a:rPr>
              <a:t>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8B383-0F8D-4AF3-83C1-9D63741F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Craft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camp packing list for each season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campsite and pitch a tent solo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a 2 match campfire with all natural materials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Safely use a propane camp stove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the duties of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grubmaster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proper clean-up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meals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line at end of campout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DB219-1336-4EE7-9F3C-E3AF53D95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41" y="2889421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D301C-B3D3-486A-9106-85A66E5F0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191000"/>
            <a:ext cx="7620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1790A2-D9FC-41CD-9A09-48673AD1A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87843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6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480C-EDC4-4DD4-8A6D-08726CC4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101! Arctic Blast" panose="00000400000000000000" pitchFamily="2" charset="0"/>
              </a:rPr>
              <a:t>Scout Skills </a:t>
            </a:r>
            <a:r>
              <a:rPr lang="en-US" sz="3600" dirty="0">
                <a:solidFill>
                  <a:srgbClr val="333399"/>
                </a:solidFill>
                <a:latin typeface="101! Arctic Blast" panose="00000400000000000000" pitchFamily="2" charset="0"/>
              </a:rPr>
              <a:t>(</a:t>
            </a:r>
            <a:r>
              <a:rPr lang="en-US" sz="4000" b="1" dirty="0">
                <a:solidFill>
                  <a:srgbClr val="333399"/>
                </a:solidFill>
              </a:rPr>
              <a:t>(</a:t>
            </a:r>
            <a:r>
              <a:rPr lang="en-US" sz="3600" dirty="0">
                <a:solidFill>
                  <a:srgbClr val="333399"/>
                </a:solidFill>
                <a:latin typeface="101! Arctic Blast" panose="00000400000000000000" pitchFamily="2" charset="0"/>
              </a:rPr>
              <a:t>cont</a:t>
            </a:r>
            <a:r>
              <a:rPr lang="en-US" sz="4000" b="1" dirty="0">
                <a:solidFill>
                  <a:srgbClr val="333399"/>
                </a:solidFill>
                <a:latin typeface="+mn-lt"/>
              </a:rPr>
              <a:t>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8E71-78FE-43A4-BB15-C432A756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First Aid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 how to treat common camp injuries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aid kit for home, camp and car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Recognize and treat hypothermia and hyperthermia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Recognize and treat 3 levels of burns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Properly bandage a sprained ankle, knee or wrist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Immobilize a fractured arm or leg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 early signs of heart attack, stroke or shock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respond to “hurry cases”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 the protocol for emergencies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92AFD-4721-44D6-A922-035E6F2D4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624915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0C8FC-355C-412B-A97F-48D220887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6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52AF-C91F-4170-A3E3-B917119C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101! Arctic Blast" panose="00000400000000000000" pitchFamily="2" charset="0"/>
              </a:rPr>
              <a:t>Scout Skills </a:t>
            </a:r>
            <a:r>
              <a:rPr lang="en-US" sz="3600" dirty="0">
                <a:solidFill>
                  <a:srgbClr val="333399"/>
                </a:solidFill>
                <a:latin typeface="101! Arctic Blast" panose="00000400000000000000" pitchFamily="2" charset="0"/>
              </a:rPr>
              <a:t>(</a:t>
            </a:r>
            <a:r>
              <a:rPr lang="en-US" sz="4000" b="1" dirty="0">
                <a:solidFill>
                  <a:srgbClr val="333399"/>
                </a:solidFill>
              </a:rPr>
              <a:t>(</a:t>
            </a:r>
            <a:r>
              <a:rPr lang="en-US" sz="3600" dirty="0">
                <a:solidFill>
                  <a:srgbClr val="333399"/>
                </a:solidFill>
                <a:latin typeface="101! Arctic Blast" panose="00000400000000000000" pitchFamily="2" charset="0"/>
              </a:rPr>
              <a:t>cont</a:t>
            </a:r>
            <a:r>
              <a:rPr lang="en-US" sz="4000" b="1" dirty="0">
                <a:solidFill>
                  <a:srgbClr val="333399"/>
                </a:solidFill>
                <a:latin typeface="+mn-lt"/>
              </a:rPr>
              <a:t>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7123C-B2DA-411F-A4AC-93EDF98E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Citizenship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 and lead a full flag ceremony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Describe the rights and responsibilities of a U.S. Citizen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3 types of trees and 3 types of plants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poison ivy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Aquatics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Pass the BSA swim test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Accurately throw a rescue rope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6CF4F-A585-481E-8072-57D975E28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600201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A0D578-127B-477D-A191-6DB0C1E54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065505"/>
            <a:ext cx="7620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4C1AEE-F510-4FA0-9CD1-CDC5A7283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53081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AE782F-2BAD-41BD-83A5-27E05BDE0D11}"/>
              </a:ext>
            </a:extLst>
          </p:cNvPr>
          <p:cNvSpPr txBox="1"/>
          <p:nvPr/>
        </p:nvSpPr>
        <p:spPr>
          <a:xfrm>
            <a:off x="1399458" y="609600"/>
            <a:ext cx="635302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000099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  <a:t>2022 Roundtables</a:t>
            </a:r>
          </a:p>
          <a:p>
            <a:pPr algn="ctr">
              <a:defRPr/>
            </a:pPr>
            <a:r>
              <a:rPr lang="en-US" sz="4800" dirty="0">
                <a:solidFill>
                  <a:srgbClr val="000099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  <a:t>will be held at the</a:t>
            </a:r>
          </a:p>
          <a:p>
            <a:pPr algn="ctr">
              <a:defRPr/>
            </a:pPr>
            <a:r>
              <a:rPr lang="en-US" sz="4800" dirty="0">
                <a:solidFill>
                  <a:srgbClr val="000099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  <a:t>Police Academy</a:t>
            </a:r>
          </a:p>
          <a:p>
            <a:pPr algn="ctr">
              <a:defRPr/>
            </a:pPr>
            <a:r>
              <a:rPr lang="en-US" sz="4800" dirty="0">
                <a:solidFill>
                  <a:srgbClr val="000099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  <a:t>the first Thursday</a:t>
            </a:r>
          </a:p>
          <a:p>
            <a:pPr algn="ctr">
              <a:defRPr/>
            </a:pPr>
            <a:r>
              <a:rPr lang="en-US" sz="4800" dirty="0">
                <a:solidFill>
                  <a:srgbClr val="000099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  <a:t>of each month!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35540-323B-4C3B-8D9F-46D17EA7E372}"/>
              </a:ext>
            </a:extLst>
          </p:cNvPr>
          <p:cNvSpPr txBox="1"/>
          <p:nvPr/>
        </p:nvSpPr>
        <p:spPr>
          <a:xfrm>
            <a:off x="2438400" y="4651634"/>
            <a:ext cx="380365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1/6, 2/3, 3/3, 4/7,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5/5, 6/2, 7/7, 8/4,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9/1, 10/6, 11/3, 12/1</a:t>
            </a:r>
            <a:endParaRPr lang="en-US" sz="32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4E85D-7A1F-4D3D-8C17-80FA537DE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73601"/>
            <a:ext cx="17526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EC97641-5853-41BC-9BDD-7DD3B150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solidFill>
                  <a:srgbClr val="000099"/>
                </a:solidFill>
                <a:latin typeface="Christmas Snow" panose="02000500000000000000" pitchFamily="2" charset="0"/>
                <a:ea typeface="Geneva" charset="-128"/>
              </a:rPr>
              <a:t>Tonight’s Agenda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5817AA5-B65C-48A4-8F6F-6BF3422C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29"/>
            <a:ext cx="8229600" cy="5181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1440" algn="l"/>
                <a:tab pos="182880" algn="l"/>
                <a:tab pos="2651760" algn="l"/>
              </a:tabLst>
            </a:pPr>
            <a:r>
              <a:rPr lang="en-US" sz="1800" b="1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7:00-7:10:</a:t>
            </a:r>
            <a:r>
              <a:rPr lang="en-US" sz="18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Flag presentation, oath &amp; law,  Outdoor Code, and announcements.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800" b="1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7:15-7:30: </a:t>
            </a:r>
            <a:r>
              <a:rPr lang="en-US" sz="18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Start, Stop, Continue for RT/District.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800" b="1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7:30-7:50: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700" b="1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Scouts BSA Breakout:</a:t>
            </a:r>
            <a:r>
              <a:rPr lang="en-US" sz="17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Cold Weather Camping &amp; Scout Skills.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700" b="1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 Scout Breakout: </a:t>
            </a:r>
            <a:r>
              <a:rPr lang="en-US" sz="17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we need from the Cub Scout perspective on the District website?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8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7:10-7:50:</a:t>
            </a:r>
            <a:r>
              <a:rPr lang="en-US" sz="18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Pack and Troop Mail, Fellowship, coffee and cookies, in the cafeteria.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8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8:00: </a:t>
            </a:r>
            <a:r>
              <a:rPr lang="en-US" sz="18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Combined closing: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6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SOTM announcement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6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door prizes</a:t>
            </a:r>
            <a:endParaRPr lang="en-US" sz="1600" b="1" dirty="0">
              <a:effectLst/>
              <a:latin typeface="MS Reference Sans Serif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6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Scoutmaster’s Minute and Benediction</a:t>
            </a:r>
            <a:r>
              <a:rPr lang="en-US" sz="1800" dirty="0">
                <a:effectLst/>
                <a:latin typeface="MS Reference Sans Serif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solidFill>
                <a:schemeClr val="accent1">
                  <a:lumMod val="50000"/>
                </a:schemeClr>
              </a:solidFill>
              <a:latin typeface="MS Reference Sans Serif" panose="020B0604030504040204" pitchFamily="34" charset="0"/>
              <a:ea typeface="Geneva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86770-325F-415F-8327-FC82D923C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76800"/>
            <a:ext cx="1807029" cy="1355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97FB7-BFB9-4747-A9C8-3F90F9AC0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02" y="4953000"/>
            <a:ext cx="2804598" cy="1553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CE017-F9D0-4193-A17F-2250B313ABF0}"/>
              </a:ext>
            </a:extLst>
          </p:cNvPr>
          <p:cNvSpPr txBox="1"/>
          <p:nvPr/>
        </p:nvSpPr>
        <p:spPr>
          <a:xfrm>
            <a:off x="723898" y="609600"/>
            <a:ext cx="7696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0099"/>
                </a:solidFill>
                <a:latin typeface="Winter Flakes" panose="02000000000000000000" pitchFamily="2" charset="0"/>
              </a:rPr>
              <a:t>The Outdoor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87D4A-F2C6-4CDF-99EB-E6F3922661D2}"/>
              </a:ext>
            </a:extLst>
          </p:cNvPr>
          <p:cNvSpPr txBox="1"/>
          <p:nvPr/>
        </p:nvSpPr>
        <p:spPr>
          <a:xfrm>
            <a:off x="533398" y="1918274"/>
            <a:ext cx="80772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As an American, I will do my best to – </a:t>
            </a:r>
            <a:br>
              <a:rPr lang="en-US" sz="3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    Be clean in my outdoor manners. </a:t>
            </a:r>
            <a:br>
              <a:rPr lang="en-US" sz="3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    Be careful with fire.</a:t>
            </a:r>
            <a:br>
              <a:rPr lang="en-US" sz="3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    Be considerate in the outdoors.</a:t>
            </a:r>
            <a:br>
              <a:rPr lang="en-US" sz="3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    Be conservation minded.</a:t>
            </a:r>
            <a:endParaRPr lang="en-US" sz="3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ED32692-43B8-4394-919B-C1946074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altLang="en-US" dirty="0">
                <a:solidFill>
                  <a:srgbClr val="0000CC"/>
                </a:solidFill>
                <a:latin typeface="Christmas Snow" panose="02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Roundtable Youth Flag Ceremony</a:t>
            </a:r>
          </a:p>
        </p:txBody>
      </p:sp>
      <p:sp>
        <p:nvSpPr>
          <p:cNvPr id="7171" name="TextBox 3">
            <a:extLst>
              <a:ext uri="{FF2B5EF4-FFF2-40B4-BE49-F238E27FC236}">
                <a16:creationId xmlns:a16="http://schemas.microsoft.com/office/drawing/2014/main" id="{EDADD4B7-E734-4DF2-ACDE-C299CDEC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077200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6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Troop/Pack Youth Flag Ceremony </a:t>
            </a:r>
            <a:endParaRPr lang="en-US" altLang="en-US" sz="2600" u="sng" dirty="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6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Pledge, Oath, Law &amp; Outdoor Code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6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time flag participant receives red/white/blue star coups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6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 time flag participant receives red/white/blue loops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6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 Gail Lavenburg for signup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6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816-682-5875, </a:t>
            </a:r>
            <a:r>
              <a:rPr lang="en-US" altLang="en-US" sz="2600" u="sng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gaill0516@gmail.com</a:t>
            </a:r>
            <a:endParaRPr lang="en-US" altLang="en-US" sz="2600" dirty="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altLang="en-US" sz="26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big thank you to Janet </a:t>
            </a:r>
            <a:r>
              <a:rPr lang="en-US" altLang="en-US" sz="2600" dirty="0" err="1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Cookingham</a:t>
            </a:r>
            <a:r>
              <a:rPr lang="en-US" altLang="en-US" sz="26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donating the ribbon &amp; sewing the loops.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DE638-4308-4D8D-9ED8-55B467BDB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560832"/>
            <a:ext cx="3524250" cy="10780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9C4BA14-567E-4C41-B4D7-CB3D6976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914400"/>
          </a:xfrm>
        </p:spPr>
        <p:txBody>
          <a:bodyPr/>
          <a:lstStyle/>
          <a:p>
            <a:r>
              <a:rPr lang="en-US" altLang="en-US" sz="6000" dirty="0">
                <a:solidFill>
                  <a:srgbClr val="000099"/>
                </a:solidFill>
                <a:latin typeface="PWJoyeuxNoel" panose="02000603000000000000" pitchFamily="2" charset="0"/>
                <a:ea typeface="Geneva" charset="-128"/>
              </a:rPr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4261-697E-44C9-9F75-D952364A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0541"/>
            <a:ext cx="7086600" cy="453595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Star District Dinner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 4th, 2020 at 6:30 PM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James Catholic Church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 S Stewart Rd.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Liberty, Missouri 64068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FBD78F-6CE2-493E-BDF5-157E3216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76600"/>
            <a:ext cx="2385454" cy="18206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694F-E39C-4173-B246-AC7E2E08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0099"/>
                </a:solidFill>
                <a:latin typeface="PWJoyeuxNoel" panose="02000603000000000000" pitchFamily="2" charset="0"/>
                <a:ea typeface="Geneva" charset="-128"/>
              </a:rPr>
              <a:t>Upcoming Events </a:t>
            </a:r>
            <a:r>
              <a:rPr lang="en-US" altLang="en-US" sz="4400" dirty="0">
                <a:solidFill>
                  <a:srgbClr val="000099"/>
                </a:solidFill>
                <a:latin typeface="Arial Black" panose="020B0A04020102020204" pitchFamily="34" charset="0"/>
                <a:ea typeface="Geneva" charset="-128"/>
              </a:rPr>
              <a:t>(</a:t>
            </a:r>
            <a:r>
              <a:rPr lang="en-US" altLang="en-US" sz="4400" dirty="0" err="1">
                <a:solidFill>
                  <a:srgbClr val="000099"/>
                </a:solidFill>
                <a:latin typeface="PWJoyeuxNoel" panose="02000603000000000000" pitchFamily="2" charset="0"/>
                <a:ea typeface="Geneva" charset="-128"/>
              </a:rPr>
              <a:t>cont</a:t>
            </a:r>
            <a:r>
              <a:rPr lang="en-US" altLang="en-US" sz="4400" dirty="0">
                <a:solidFill>
                  <a:srgbClr val="000099"/>
                </a:solidFill>
                <a:latin typeface="Arial Black" panose="020B0A04020102020204" pitchFamily="34" charset="0"/>
                <a:ea typeface="Geneva" charset="-128"/>
              </a:rPr>
              <a:t>)</a:t>
            </a:r>
            <a:r>
              <a:rPr lang="en-US" altLang="en-US" dirty="0">
                <a:solidFill>
                  <a:srgbClr val="000099"/>
                </a:solidFill>
                <a:latin typeface="Arial Black" panose="020B0A04020102020204" pitchFamily="34" charset="0"/>
                <a:ea typeface="Geneva" charset="-128"/>
              </a:rPr>
              <a:t>.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D1CF-9B30-440A-94FA-936CDC5A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6632"/>
            <a:ext cx="8229600" cy="3809999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District Klondike Derby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WHEN:</a:t>
            </a:r>
            <a:endParaRPr lang="en-US" sz="2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   Fri Feb 18th / Sat Feb 19th</a:t>
            </a:r>
            <a:endParaRPr lang="en-US" sz="2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WHERE:</a:t>
            </a:r>
            <a:endParaRPr lang="en-US" sz="2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   Jesse James Park, 3001 N Hwy 33, Kearney, MO 64060</a:t>
            </a:r>
            <a:endParaRPr lang="en-US" sz="2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COST:</a:t>
            </a:r>
            <a:endParaRPr lang="en-US" sz="2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   $10 / Person - Early Bird before Jan 21st</a:t>
            </a:r>
            <a:endParaRPr lang="en-US" sz="2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   $15 / Person - After Jan 21st</a:t>
            </a:r>
            <a:endParaRPr lang="en-US" sz="2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99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INFO:</a:t>
            </a:r>
            <a:endParaRPr lang="en-US" sz="2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  </a:t>
            </a:r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400" u="sng" dirty="0">
                <a:solidFill>
                  <a:srgbClr val="0000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https://www.northstarkc.com/klondike-derby-2022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DADAE-946C-4314-B273-E18C88C7D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286631"/>
            <a:ext cx="2057400" cy="15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9506-BD0B-45E4-BA38-4983E949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0099"/>
                </a:solidFill>
                <a:latin typeface="PWJoyeuxNoel" panose="02000603000000000000" pitchFamily="2" charset="0"/>
                <a:ea typeface="Geneva" charset="-128"/>
              </a:rPr>
              <a:t>Upcoming Events </a:t>
            </a:r>
            <a:r>
              <a:rPr lang="en-US" altLang="en-US" sz="4400" dirty="0">
                <a:solidFill>
                  <a:srgbClr val="000099"/>
                </a:solidFill>
                <a:latin typeface="Arial Black" panose="020B0A04020102020204" pitchFamily="34" charset="0"/>
                <a:ea typeface="Geneva" charset="-128"/>
              </a:rPr>
              <a:t>(</a:t>
            </a:r>
            <a:r>
              <a:rPr lang="en-US" altLang="en-US" sz="4400" dirty="0" err="1">
                <a:solidFill>
                  <a:srgbClr val="000099"/>
                </a:solidFill>
                <a:latin typeface="PWJoyeuxNoel" panose="02000603000000000000" pitchFamily="2" charset="0"/>
                <a:ea typeface="Geneva" charset="-128"/>
              </a:rPr>
              <a:t>cont</a:t>
            </a:r>
            <a:r>
              <a:rPr lang="en-US" altLang="en-US" sz="4400" dirty="0">
                <a:solidFill>
                  <a:srgbClr val="000099"/>
                </a:solidFill>
                <a:latin typeface="Arial Black" panose="020B0A04020102020204" pitchFamily="34" charset="0"/>
                <a:ea typeface="Geneva" charset="-128"/>
              </a:rPr>
              <a:t>)</a:t>
            </a:r>
            <a:r>
              <a:rPr lang="en-US" altLang="en-US" dirty="0">
                <a:solidFill>
                  <a:srgbClr val="000099"/>
                </a:solidFill>
                <a:latin typeface="Arial Black" panose="020B0A04020102020204" pitchFamily="34" charset="0"/>
                <a:ea typeface="Geneva" charset="-128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E5E2-E73B-4A10-A402-968898CA8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93939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District Pinewood Derby</a:t>
            </a:r>
          </a:p>
          <a:p>
            <a:pPr marL="400050" marR="0" lvl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WHEN: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March 5th 2022</a:t>
            </a:r>
          </a:p>
          <a:p>
            <a:pPr marL="400050" marR="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INFO: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https://www.northstarkc.com/pinewood-derby-2022</a:t>
            </a:r>
            <a:endParaRPr 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F237A-B6EB-4322-8CC5-447633C30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94140"/>
            <a:ext cx="2537854" cy="19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6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0D31-DEA0-4772-8AE1-2B0094AB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333399"/>
                </a:solidFill>
                <a:latin typeface="Merry Christmas Color" pitchFamily="2" charset="0"/>
              </a:rPr>
              <a:t>Start / Stop /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06E33-88C3-45A8-B788-350233532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6900"/>
            <a:ext cx="8229600" cy="3124200"/>
          </a:xfrm>
        </p:spPr>
        <p:txBody>
          <a:bodyPr/>
          <a:lstStyle/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orbel Light" panose="020B0303020204020204" pitchFamily="34" charset="0"/>
              </a:rPr>
              <a:t>What should we start doing that we are not currently doing?</a:t>
            </a:r>
          </a:p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orbel Light" panose="020B0303020204020204" pitchFamily="34" charset="0"/>
              </a:rPr>
              <a:t>What have we been doing that we should stop doing?</a:t>
            </a:r>
          </a:p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orbel Light" panose="020B0303020204020204" pitchFamily="34" charset="0"/>
              </a:rPr>
              <a:t>What have we been doing we should keep doing?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EA36B-B887-4C1E-B0FB-B3D1A0628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84" y="4991100"/>
            <a:ext cx="3572015" cy="15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0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DF08-A47D-4137-932D-59B4F572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333399"/>
                </a:solidFill>
                <a:latin typeface="ToneAndDebs" pitchFamily="2" charset="0"/>
              </a:rPr>
              <a:t>Cold Weather Camping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C4A23-27CA-4C87-84E9-D18C62B33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76" y="1453978"/>
            <a:ext cx="8229600" cy="4572000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Scout Motto - Be Prepared!</a:t>
            </a:r>
          </a:p>
          <a:p>
            <a:pPr lvl="0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and your Scouts need to be properly equipped and attired.   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Layers, layers, layers!  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three W’s: </a:t>
            </a:r>
          </a:p>
          <a:p>
            <a:pPr lvl="3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wicking layer (long underwear) </a:t>
            </a:r>
          </a:p>
          <a:p>
            <a:pPr lvl="3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“warm” layer (fleece or down) </a:t>
            </a:r>
          </a:p>
          <a:p>
            <a:pPr lvl="3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“wind” layer (waterproof shell)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into a fresh base layer before turning in.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is your enemy.</a:t>
            </a:r>
          </a:p>
          <a:p>
            <a:pPr lvl="1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68A29-3511-4829-9D1C-74B87577E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867400"/>
            <a:ext cx="7620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53AAB-F7A3-4265-803C-FA3D1071C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24" y="5867400"/>
            <a:ext cx="7620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9A01CC-7560-4B2E-80CE-D69DCEC65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48" y="58674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3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936</Words>
  <Application>Microsoft Office PowerPoint</Application>
  <PresentationFormat>On-screen Show (4:3)</PresentationFormat>
  <Paragraphs>137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101! Arctic Blast</vt:lpstr>
      <vt:lpstr>Algerian</vt:lpstr>
      <vt:lpstr>Arial</vt:lpstr>
      <vt:lpstr>Arial Black</vt:lpstr>
      <vt:lpstr>Calibri</vt:lpstr>
      <vt:lpstr>Chiller</vt:lpstr>
      <vt:lpstr>Christmas Snow</vt:lpstr>
      <vt:lpstr>Corbel Light</vt:lpstr>
      <vt:lpstr>Helvetica</vt:lpstr>
      <vt:lpstr>Merry Christmas Color</vt:lpstr>
      <vt:lpstr>MS Reference Sans Serif</vt:lpstr>
      <vt:lpstr>PWJoyeuxNoel</vt:lpstr>
      <vt:lpstr>Symbol</vt:lpstr>
      <vt:lpstr>ToneAndDebs</vt:lpstr>
      <vt:lpstr>Winter Flakes</vt:lpstr>
      <vt:lpstr>Office Theme</vt:lpstr>
      <vt:lpstr>Welcome  to the January  Roundtable!</vt:lpstr>
      <vt:lpstr>Tonight’s Agenda</vt:lpstr>
      <vt:lpstr>PowerPoint Presentation</vt:lpstr>
      <vt:lpstr>Roundtable Youth Flag Ceremony</vt:lpstr>
      <vt:lpstr>Upcoming Events</vt:lpstr>
      <vt:lpstr>Upcoming Events (cont).</vt:lpstr>
      <vt:lpstr>Upcoming Events (cont).</vt:lpstr>
      <vt:lpstr>Start / Stop / Continue</vt:lpstr>
      <vt:lpstr>Cold Weather Camping</vt:lpstr>
      <vt:lpstr>Cold Weather Camping (cont.)</vt:lpstr>
      <vt:lpstr>Cold Weather Camping (cont.)</vt:lpstr>
      <vt:lpstr>Scout Skills Thank you to David Pinto, ASM Troop 167, Pittsford,NY</vt:lpstr>
      <vt:lpstr>Scout Skills ((cont.)</vt:lpstr>
      <vt:lpstr>Scout Skills ((cont.)</vt:lpstr>
      <vt:lpstr>Scout Skills ((cont.)</vt:lpstr>
      <vt:lpstr>Scout Skills ((cont.)</vt:lpstr>
      <vt:lpstr>PowerPoint Presentation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dakinn</dc:creator>
  <cp:lastModifiedBy>Philip Symmonds</cp:lastModifiedBy>
  <cp:revision>176</cp:revision>
  <dcterms:created xsi:type="dcterms:W3CDTF">2010-11-03T21:03:51Z</dcterms:created>
  <dcterms:modified xsi:type="dcterms:W3CDTF">2022-01-04T03:01:34Z</dcterms:modified>
</cp:coreProperties>
</file>