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CB15-599B-466C-88D6-3B751C26FB6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72B8-4FE8-48F5-A183-DFAA7A64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69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CB15-599B-466C-88D6-3B751C26FB6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72B8-4FE8-48F5-A183-DFAA7A64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5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CB15-599B-466C-88D6-3B751C26FB6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72B8-4FE8-48F5-A183-DFAA7A64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3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CB15-599B-466C-88D6-3B751C26FB6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72B8-4FE8-48F5-A183-DFAA7A64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07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CB15-599B-466C-88D6-3B751C26FB6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72B8-4FE8-48F5-A183-DFAA7A64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41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CB15-599B-466C-88D6-3B751C26FB6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72B8-4FE8-48F5-A183-DFAA7A64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CB15-599B-466C-88D6-3B751C26FB6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72B8-4FE8-48F5-A183-DFAA7A64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CB15-599B-466C-88D6-3B751C26FB6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72B8-4FE8-48F5-A183-DFAA7A64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08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CB15-599B-466C-88D6-3B751C26FB6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72B8-4FE8-48F5-A183-DFAA7A64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31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CB15-599B-466C-88D6-3B751C26FB6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72B8-4FE8-48F5-A183-DFAA7A64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7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DCB15-599B-466C-88D6-3B751C26FB6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72B8-4FE8-48F5-A183-DFAA7A64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5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DCB15-599B-466C-88D6-3B751C26FB60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72B8-4FE8-48F5-A183-DFAA7A6466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6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Bryan Karr – Platte County Zone Membership Chair</a:t>
            </a:r>
            <a:br>
              <a:rPr lang="en-US" sz="2200" dirty="0" smtClean="0"/>
            </a:br>
            <a:r>
              <a:rPr lang="en-US" sz="2200" dirty="0" smtClean="0"/>
              <a:t>Sign-up for Scouting Coordinator</a:t>
            </a:r>
            <a:br>
              <a:rPr lang="en-US" sz="2200" dirty="0" smtClean="0"/>
            </a:br>
            <a:r>
              <a:rPr lang="en-US" sz="2200" dirty="0" smtClean="0"/>
              <a:t>Marjorie Manzo – North Star Vice Chair of Membership</a:t>
            </a:r>
            <a:br>
              <a:rPr lang="en-US" sz="2200" dirty="0" smtClean="0"/>
            </a:b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dirty="0" smtClean="0"/>
              <a:t>New Member Coordinator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0000"/>
                </a:solidFill>
              </a:rPr>
              <a:t>Does your unit have this position?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713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 New Member </a:t>
            </a:r>
            <a:r>
              <a:rPr lang="en-US" b="1" dirty="0" smtClean="0"/>
              <a:t>Coordinator (NMC)?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Member Coordinator is a BSA unit adult position whose purpose is to welcome youth </a:t>
            </a:r>
            <a:r>
              <a:rPr lang="en-US" dirty="0" smtClean="0"/>
              <a:t>and their </a:t>
            </a:r>
            <a:r>
              <a:rPr lang="en-US" dirty="0"/>
              <a:t>families and help them become truly engaged in Scouting so that they feel a strong sense </a:t>
            </a:r>
            <a:r>
              <a:rPr lang="en-US" dirty="0" smtClean="0"/>
              <a:t>of belonging.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All Units are encouraged to have this position</a:t>
            </a:r>
          </a:p>
          <a:p>
            <a:r>
              <a:rPr lang="en-US" dirty="0" smtClean="0"/>
              <a:t>Appointed by Unit Committee Chair (or Unit Leader)</a:t>
            </a:r>
          </a:p>
          <a:p>
            <a:r>
              <a:rPr lang="en-US" dirty="0" smtClean="0"/>
              <a:t>Is supported by District Membership Chair (Marjorie Manzo)</a:t>
            </a:r>
          </a:p>
          <a:p>
            <a:endParaRPr lang="en-US" dirty="0"/>
          </a:p>
          <a:p>
            <a:r>
              <a:rPr lang="en-US" dirty="0" smtClean="0"/>
              <a:t>Make this position your own! </a:t>
            </a:r>
          </a:p>
        </p:txBody>
      </p:sp>
    </p:spTree>
    <p:extLst>
      <p:ext uri="{BB962C8B-B14F-4D97-AF65-F5344CB8AC3E}">
        <p14:creationId xmlns:p14="http://schemas.microsoft.com/office/powerpoint/2010/main" val="250394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Roles of NMC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share the benefits of scouting, coordinate unit recruitment, and guide the joining </a:t>
            </a:r>
            <a:r>
              <a:rPr lang="en-US" dirty="0" smtClean="0"/>
              <a:t>and welcoming </a:t>
            </a:r>
            <a:r>
              <a:rPr lang="en-US" dirty="0"/>
              <a:t>processes. New Member Coordinators are invited to choose one or more areas of </a:t>
            </a:r>
            <a:r>
              <a:rPr lang="en-US" dirty="0" smtClean="0"/>
              <a:t>personal focus </a:t>
            </a:r>
            <a:r>
              <a:rPr lang="en-US" dirty="0"/>
              <a:t>based on their own interests and the needs of the unit. A job description gives more information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Serve as welcoming ambassadors for the unit.</a:t>
            </a:r>
          </a:p>
          <a:p>
            <a:r>
              <a:rPr lang="en-US" dirty="0" smtClean="0"/>
              <a:t>Work </a:t>
            </a:r>
            <a:r>
              <a:rPr lang="en-US" dirty="0"/>
              <a:t>with the unit committee in developing and implementing the Unit Membership Plan.</a:t>
            </a:r>
          </a:p>
          <a:p>
            <a:r>
              <a:rPr lang="en-US" dirty="0" smtClean="0"/>
              <a:t>Participate </a:t>
            </a:r>
            <a:r>
              <a:rPr lang="en-US" dirty="0"/>
              <a:t>in New Member Coordinator training and collaborate with the district membership team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20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Specific responsibilities </a:t>
            </a:r>
            <a:r>
              <a:rPr lang="en-US" b="1" dirty="0" smtClean="0"/>
              <a:t>for NMC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Roles Determine by Unit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600" dirty="0" smtClean="0"/>
              <a:t>1. Share Your Story of Scouting, Social Media Promotion, and Showcase </a:t>
            </a:r>
            <a:r>
              <a:rPr lang="en-US" sz="1600" dirty="0"/>
              <a:t>Scouting through engagement in local </a:t>
            </a:r>
            <a:r>
              <a:rPr lang="en-US" sz="1600" dirty="0" smtClean="0"/>
              <a:t>	community events </a:t>
            </a:r>
            <a:r>
              <a:rPr lang="en-US" sz="1600" dirty="0"/>
              <a:t>and service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2. Unit Recruitment. </a:t>
            </a:r>
          </a:p>
          <a:p>
            <a:pPr marL="0" indent="0">
              <a:buNone/>
            </a:pPr>
            <a:r>
              <a:rPr lang="en-US" sz="1600" dirty="0" smtClean="0"/>
              <a:t>		A. Oversee unit recruitment efforts such as joining events, informational presentations, and 			peer-to-peer initiatives.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B. </a:t>
            </a:r>
            <a:r>
              <a:rPr lang="en-US" sz="1600" dirty="0"/>
              <a:t>Appeal to potential youth members and their families through well-designed and </a:t>
            </a:r>
            <a:r>
              <a:rPr lang="en-US" sz="1600" dirty="0" smtClean="0"/>
              <a:t>widely 			distributed invitations shared through electronic media, handouts, and personal contacts.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C. </a:t>
            </a:r>
            <a:r>
              <a:rPr lang="en-US" sz="1600" dirty="0"/>
              <a:t>Ensure that the unit’s BeAScout pin is up-to-date and that prompt follow-through takes place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D. </a:t>
            </a:r>
            <a:r>
              <a:rPr lang="en-US" sz="1600" dirty="0"/>
              <a:t>Collaborate with local school representatives and community leaders, particularly in the </a:t>
            </a:r>
            <a:r>
              <a:rPr lang="en-US" sz="1600" dirty="0" smtClean="0"/>
              <a:t>chartered 		organization</a:t>
            </a:r>
            <a:r>
              <a:rPr lang="en-US" sz="1600" dirty="0"/>
              <a:t>, to foster promotion of Scouting opportunities</a:t>
            </a:r>
            <a:r>
              <a:rPr lang="en-US" sz="1600" b="1" dirty="0"/>
              <a:t>.</a:t>
            </a:r>
            <a:endParaRPr lang="en-US" sz="1600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52841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Specific responsibilities for NMC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dirty="0" smtClean="0"/>
              <a:t>3. </a:t>
            </a:r>
            <a:r>
              <a:rPr lang="en-US" b="1" dirty="0" smtClean="0"/>
              <a:t>Guide the joining and welcoming process for youth and their families.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a. Help youth and adults to greet newcomers warmly and to establish </a:t>
            </a:r>
            <a:r>
              <a:rPr lang="en-US" dirty="0" smtClean="0"/>
              <a:t>	friendly</a:t>
            </a:r>
            <a:r>
              <a:rPr lang="en-US" dirty="0"/>
              <a:t>, </a:t>
            </a:r>
            <a:r>
              <a:rPr lang="en-US" dirty="0" smtClean="0"/>
              <a:t>enjoyable relationships </a:t>
            </a:r>
            <a:r>
              <a:rPr lang="en-US" dirty="0"/>
              <a:t>so that new members form a strong </a:t>
            </a:r>
            <a:r>
              <a:rPr lang="en-US" dirty="0" smtClean="0"/>
              <a:t>	sense </a:t>
            </a:r>
            <a:r>
              <a:rPr lang="en-US" dirty="0"/>
              <a:t>of belonging.</a:t>
            </a:r>
          </a:p>
          <a:p>
            <a:pPr marL="0" indent="0">
              <a:buNone/>
            </a:pPr>
            <a:r>
              <a:rPr lang="en-US" dirty="0" smtClean="0"/>
              <a:t>	b</a:t>
            </a:r>
            <a:r>
              <a:rPr lang="en-US" dirty="0"/>
              <a:t>. Develop a unit welcome packet, electronically and/or in print, to </a:t>
            </a:r>
            <a:r>
              <a:rPr lang="en-US" dirty="0" smtClean="0"/>
              <a:t>	answer frequently asked questions </a:t>
            </a:r>
            <a:r>
              <a:rPr lang="en-US" dirty="0"/>
              <a:t>and to provide resource and </a:t>
            </a:r>
            <a:r>
              <a:rPr lang="en-US" dirty="0" smtClean="0"/>
              <a:t>	contact information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	c</a:t>
            </a:r>
            <a:r>
              <a:rPr lang="en-US" dirty="0"/>
              <a:t>. Ensure that youth and adult applications, transfers, and payments </a:t>
            </a:r>
            <a:r>
              <a:rPr lang="en-US" dirty="0" smtClean="0"/>
              <a:t>	are </a:t>
            </a:r>
            <a:r>
              <a:rPr lang="en-US" dirty="0"/>
              <a:t>promptly submitted to </a:t>
            </a:r>
            <a:r>
              <a:rPr lang="en-US" dirty="0" smtClean="0"/>
              <a:t>the council </a:t>
            </a:r>
            <a:r>
              <a:rPr lang="en-US" dirty="0"/>
              <a:t>service </a:t>
            </a:r>
            <a:r>
              <a:rPr lang="en-US" dirty="0" smtClean="0"/>
              <a:t>center.</a:t>
            </a:r>
          </a:p>
          <a:p>
            <a:pPr marL="0" indent="0">
              <a:buNone/>
            </a:pPr>
            <a:r>
              <a:rPr lang="en-US" dirty="0" smtClean="0"/>
              <a:t>	d</a:t>
            </a:r>
            <a:r>
              <a:rPr lang="en-US" dirty="0"/>
              <a:t>. Build fun and excitement about the unit program and encourage </a:t>
            </a:r>
            <a:r>
              <a:rPr lang="en-US" dirty="0" smtClean="0"/>
              <a:t>	youth </a:t>
            </a:r>
            <a:r>
              <a:rPr lang="en-US" dirty="0"/>
              <a:t>and their families to </a:t>
            </a:r>
            <a:r>
              <a:rPr lang="en-US" dirty="0" smtClean="0"/>
              <a:t>take pride </a:t>
            </a:r>
            <a:r>
              <a:rPr lang="en-US" dirty="0"/>
              <a:t>in Scouting accomplishments.</a:t>
            </a:r>
          </a:p>
          <a:p>
            <a:pPr marL="0" indent="0">
              <a:buNone/>
            </a:pPr>
            <a:r>
              <a:rPr lang="en-US" dirty="0" smtClean="0"/>
              <a:t>	e</a:t>
            </a:r>
            <a:r>
              <a:rPr lang="en-US" dirty="0"/>
              <a:t>. Promote feedback and sharing of ideas through customer </a:t>
            </a:r>
            <a:r>
              <a:rPr lang="en-US" dirty="0" smtClean="0"/>
              <a:t>	satisfaction </a:t>
            </a:r>
            <a:r>
              <a:rPr lang="en-US" dirty="0"/>
              <a:t>surveys and other means.</a:t>
            </a:r>
          </a:p>
        </p:txBody>
      </p:sp>
    </p:spTree>
    <p:extLst>
      <p:ext uri="{BB962C8B-B14F-4D97-AF65-F5344CB8AC3E}">
        <p14:creationId xmlns:p14="http://schemas.microsoft.com/office/powerpoint/2010/main" val="4021329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Why, What, Who, and How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6385" y="1407628"/>
            <a:ext cx="7879504" cy="5450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808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Why, What, Who, and How (Cont.)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3950" y="2139156"/>
            <a:ext cx="994410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44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235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Bryan Karr – Platte County Zone Membership Chair Sign-up for Scouting Coordinator Marjorie Manzo – North Star Vice Chair of Membership  New Member Coordinator</vt:lpstr>
      <vt:lpstr>What is a New Member Coordinator (NMC)?</vt:lpstr>
      <vt:lpstr>About Roles of NMC</vt:lpstr>
      <vt:lpstr>Specific responsibilities for NMC</vt:lpstr>
      <vt:lpstr>Specific responsibilities for NMC (Cont.)</vt:lpstr>
      <vt:lpstr>Why, What, Who, and How</vt:lpstr>
      <vt:lpstr>Why, What, Who, and How (Cont.)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Member Coordinator</dc:title>
  <dc:creator>Microsoft account</dc:creator>
  <cp:lastModifiedBy>Microsoft account</cp:lastModifiedBy>
  <cp:revision>12</cp:revision>
  <dcterms:created xsi:type="dcterms:W3CDTF">2021-12-04T22:53:52Z</dcterms:created>
  <dcterms:modified xsi:type="dcterms:W3CDTF">2021-12-06T04:16:02Z</dcterms:modified>
</cp:coreProperties>
</file>