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57" r:id="rId4"/>
    <p:sldId id="263" r:id="rId5"/>
    <p:sldId id="258" r:id="rId6"/>
    <p:sldId id="259" r:id="rId7"/>
    <p:sldId id="260" r:id="rId8"/>
    <p:sldId id="261" r:id="rId9"/>
    <p:sldId id="262" r:id="rId10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Geneva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Geneva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Geneva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Geneva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Geneva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Geneva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Geneva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Geneva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Geneva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940417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1"/>
            <a:ext cx="8229600" cy="41147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8788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440362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4403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5697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147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38528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21689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1147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93365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5401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5401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81987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57456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8652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4419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279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58566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321188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33363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887926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88116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9144000" cy="57912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3175" y="6007100"/>
            <a:ext cx="6781800" cy="712788"/>
          </a:xfrm>
          <a:prstGeom prst="rect">
            <a:avLst/>
          </a:prstGeom>
          <a:solidFill>
            <a:srgbClr val="003F87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6894513" y="6007100"/>
            <a:ext cx="2249487" cy="712788"/>
          </a:xfrm>
          <a:prstGeom prst="rect">
            <a:avLst/>
          </a:prstGeom>
          <a:solidFill>
            <a:srgbClr val="C00000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031" name="Picture 11" descr="AnnivGrStandard_Rev.gif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6088063"/>
            <a:ext cx="335280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2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8350" y="6251575"/>
            <a:ext cx="1841500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outing.org/scoutsource/Media/Relationships/TrainingtheCOR/05.aspx" TargetMode="External"/><Relationship Id="rId2" Type="http://schemas.openxmlformats.org/officeDocument/2006/relationships/hyperlink" Target="http://www.hoac-bsa.org/ideal-year-of-scoutin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3857" y="838200"/>
            <a:ext cx="8915400" cy="1470025"/>
          </a:xfrm>
        </p:spPr>
        <p:txBody>
          <a:bodyPr/>
          <a:lstStyle/>
          <a:p>
            <a:r>
              <a:rPr lang="en-US" sz="5400" b="1" dirty="0"/>
              <a:t>UNIT SUCCESSION PLANNING</a:t>
            </a:r>
            <a:r>
              <a:rPr lang="en-US" b="1" dirty="0"/>
              <a:t>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1828800"/>
            <a:ext cx="6400800" cy="1752600"/>
          </a:xfrm>
        </p:spPr>
        <p:txBody>
          <a:bodyPr/>
          <a:lstStyle/>
          <a:p>
            <a:r>
              <a:rPr lang="en-US" dirty="0"/>
              <a:t>PACK, TROOP AND CREW </a:t>
            </a:r>
          </a:p>
          <a:p>
            <a:r>
              <a:rPr lang="en-US" dirty="0"/>
              <a:t>PLANNING FOR SUCCESS!</a:t>
            </a:r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3204663"/>
            <a:ext cx="3916704" cy="2357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5272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3219450"/>
          </a:xfrm>
        </p:spPr>
        <p:txBody>
          <a:bodyPr/>
          <a:lstStyle/>
          <a:p>
            <a:pPr eaLnBrk="1" hangingPunct="1"/>
            <a:r>
              <a:rPr lang="en-US" u="sng" dirty="0">
                <a:latin typeface="Aharoni" panose="02010803020104030203" pitchFamily="2" charset="-79"/>
                <a:ea typeface="Geneva" charset="-128"/>
                <a:cs typeface="Aharoni" panose="02010803020104030203" pitchFamily="2" charset="-79"/>
              </a:rPr>
              <a:t>WHO’S</a:t>
            </a:r>
            <a:r>
              <a:rPr lang="en-US" dirty="0">
                <a:latin typeface="Aharoni" panose="02010803020104030203" pitchFamily="2" charset="-79"/>
                <a:ea typeface="Geneva" charset="-128"/>
                <a:cs typeface="Aharoni" panose="02010803020104030203" pitchFamily="2" charset="-79"/>
              </a:rPr>
              <a:t> NEXT?	</a:t>
            </a:r>
            <a:br>
              <a:rPr lang="en-US" dirty="0">
                <a:latin typeface="Aharoni" panose="02010803020104030203" pitchFamily="2" charset="-79"/>
                <a:ea typeface="Geneva" charset="-128"/>
                <a:cs typeface="Aharoni" panose="02010803020104030203" pitchFamily="2" charset="-79"/>
              </a:rPr>
            </a:br>
            <a:r>
              <a:rPr lang="en-US" dirty="0">
                <a:latin typeface="Aharoni" panose="02010803020104030203" pitchFamily="2" charset="-79"/>
                <a:ea typeface="Geneva" charset="-128"/>
                <a:cs typeface="Aharoni" panose="02010803020104030203" pitchFamily="2" charset="-79"/>
              </a:rPr>
              <a:t>WILL YOUR UNIT SURVIVE YOUR DEPARTURE?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733800"/>
            <a:ext cx="6749955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SUCCESSION PLANNING: 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WHAT, WHY,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WHO, WHEN, &amp; HOW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3657600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UNIT SUCCESSION </a:t>
            </a:r>
            <a:b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PLANNING BASICS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1"/>
            <a:ext cx="9067800" cy="4114799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u="sng" dirty="0">
                <a:latin typeface="Aharoni" panose="02010803020104030203" pitchFamily="2" charset="-79"/>
                <a:cs typeface="Aharoni" panose="02010803020104030203" pitchFamily="2" charset="-79"/>
              </a:rPr>
              <a:t>WHAT</a:t>
            </a:r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 IS SUCCESSION PLANNING?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u="sng" dirty="0">
                <a:latin typeface="Aharoni" panose="02010803020104030203" pitchFamily="2" charset="-79"/>
                <a:cs typeface="Aharoni" panose="02010803020104030203" pitchFamily="2" charset="-79"/>
              </a:rPr>
              <a:t>WHY</a:t>
            </a:r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 SHOULD A UNIT CONDUCT IT?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u="sng" dirty="0">
                <a:latin typeface="Aharoni" panose="02010803020104030203" pitchFamily="2" charset="-79"/>
                <a:cs typeface="Aharoni" panose="02010803020104030203" pitchFamily="2" charset="-79"/>
              </a:rPr>
              <a:t>WHO</a:t>
            </a:r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 ARE YOUR NEXT LEADERS?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u="sng" dirty="0">
                <a:latin typeface="Aharoni" panose="02010803020104030203" pitchFamily="2" charset="-79"/>
                <a:cs typeface="Aharoni" panose="02010803020104030203" pitchFamily="2" charset="-79"/>
              </a:rPr>
              <a:t>WHEN</a:t>
            </a:r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 SHOULD UNIT PLAN?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u="sng" dirty="0">
                <a:latin typeface="Aharoni" panose="02010803020104030203" pitchFamily="2" charset="-79"/>
                <a:cs typeface="Aharoni" panose="02010803020104030203" pitchFamily="2" charset="-79"/>
              </a:rPr>
              <a:t>HOW</a:t>
            </a:r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 DO YOU DO SUCCESSION PLANNING?</a:t>
            </a:r>
          </a:p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4495800"/>
            <a:ext cx="2286000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1636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WHAT</a:t>
            </a:r>
            <a:r>
              <a:rPr lang="en-US" b="1" dirty="0"/>
              <a:t> IS SUCCESSION PLANNING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2514600"/>
          </a:xfrm>
        </p:spPr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AN ORGANIZED APPROACH TO FINDING YOUR OWN REPLACEMENT AND REPLACEMENTS FOR OTHER UNIT LEADERS 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199" y="3810000"/>
            <a:ext cx="1914525" cy="191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95198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/>
          <a:lstStyle/>
          <a:p>
            <a:r>
              <a:rPr lang="en-US" u="sng" dirty="0">
                <a:latin typeface="Aharoni" panose="02010803020104030203" pitchFamily="2" charset="-79"/>
                <a:cs typeface="Aharoni" panose="02010803020104030203" pitchFamily="2" charset="-79"/>
              </a:rPr>
              <a:t>WHY</a:t>
            </a:r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 PLAN FOR SUCCESSION?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114799"/>
          </a:xfrm>
        </p:spPr>
        <p:txBody>
          <a:bodyPr/>
          <a:lstStyle/>
          <a:p>
            <a:r>
              <a:rPr lang="en-US" dirty="0"/>
              <a:t>DO YOU PLAN TO BE AT THIS UNIT FOREVER?</a:t>
            </a:r>
          </a:p>
          <a:p>
            <a:r>
              <a:rPr lang="en-US" dirty="0"/>
              <a:t>IS THE UNIT WORTH SAVING?</a:t>
            </a:r>
          </a:p>
          <a:p>
            <a:r>
              <a:rPr lang="en-US" dirty="0"/>
              <a:t>WOULD YOU LIKE A LITTLE HELP?</a:t>
            </a:r>
          </a:p>
          <a:p>
            <a:r>
              <a:rPr lang="en-US" dirty="0"/>
              <a:t>IF YOU LEFT TOWN TODAY, WHO WILL MAKE SURE THE BOYS AREN’T DISAPPOINTED?</a:t>
            </a:r>
          </a:p>
          <a:p>
            <a:r>
              <a:rPr lang="en-US" dirty="0"/>
              <a:t>IF NO ONE CAN DO IT AS WELL AS YOU, MAYBE YOU SHOULD TRAIN YOUR SUCCESSOR?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1981200"/>
            <a:ext cx="1897521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125689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763000" cy="1143000"/>
          </a:xfrm>
        </p:spPr>
        <p:txBody>
          <a:bodyPr/>
          <a:lstStyle/>
          <a:p>
            <a:r>
              <a:rPr lang="en-US" u="sng" dirty="0">
                <a:latin typeface="Aharoni" panose="02010803020104030203" pitchFamily="2" charset="-79"/>
                <a:cs typeface="Aharoni" panose="02010803020104030203" pitchFamily="2" charset="-79"/>
              </a:rPr>
              <a:t>WHEN</a:t>
            </a:r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 TO PLAN FOR SUCCESSION?</a:t>
            </a:r>
            <a:r>
              <a:rPr lang="en-US" dirty="0"/>
              <a:t>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TODAY!</a:t>
            </a:r>
          </a:p>
          <a:p>
            <a:r>
              <a:rPr lang="en-US" sz="2800" dirty="0"/>
              <a:t>EXECUTION OF YOUR SUCCESSION PLAN BEGINS WHEN NEW PARENTS ATTEND NEW PARENTS ORIENTATION</a:t>
            </a:r>
          </a:p>
          <a:p>
            <a:r>
              <a:rPr lang="en-US" sz="2800" dirty="0"/>
              <a:t>YOU WORK YOUR SUCCESSION PLAN AT EVERY MEETING</a:t>
            </a:r>
          </a:p>
          <a:p>
            <a:r>
              <a:rPr lang="en-US" sz="2800" dirty="0"/>
              <a:t>YOU ADJUST YOUR SUCCESSION PLAN WHENEVER THINGS CHANGE</a:t>
            </a:r>
          </a:p>
          <a:p>
            <a:r>
              <a:rPr lang="en-US" sz="2800" dirty="0"/>
              <a:t>NEW PARENTS ARE NEW OPPORTUNITIES</a:t>
            </a:r>
          </a:p>
          <a:p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914400"/>
            <a:ext cx="2257425" cy="1157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60543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>
                <a:latin typeface="Aharoni" panose="02010803020104030203" pitchFamily="2" charset="-79"/>
                <a:cs typeface="Aharoni" panose="02010803020104030203" pitchFamily="2" charset="-79"/>
              </a:rPr>
              <a:t>WHO</a:t>
            </a:r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 ARE YOUR POTENTIAL SUCCESSORS?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229600" cy="4114799"/>
          </a:xfrm>
        </p:spPr>
        <p:txBody>
          <a:bodyPr/>
          <a:lstStyle/>
          <a:p>
            <a:r>
              <a:rPr lang="en-US" dirty="0"/>
              <a:t>EVERY NEW PARENT THAT JOINS YOUR UNIT IS A POSSIBLE SUCCESSOR</a:t>
            </a:r>
          </a:p>
          <a:p>
            <a:r>
              <a:rPr lang="en-US" dirty="0"/>
              <a:t>TREAT THEM ACCORDINGLY</a:t>
            </a:r>
          </a:p>
          <a:p>
            <a:r>
              <a:rPr lang="en-US" dirty="0"/>
              <a:t>ENSURE THEY ARE WELCOME</a:t>
            </a:r>
          </a:p>
          <a:p>
            <a:r>
              <a:rPr lang="en-US" dirty="0"/>
              <a:t>ENSURE THEY ARE FULLY INTEGRATED </a:t>
            </a:r>
          </a:p>
          <a:p>
            <a:r>
              <a:rPr lang="en-US" dirty="0"/>
              <a:t>ENSURE THEY KNOW HOW THE UNIT WORKS</a:t>
            </a:r>
          </a:p>
          <a:p>
            <a:r>
              <a:rPr lang="en-US" dirty="0"/>
              <a:t>KEEP TRACK OF YOUR REPLACEMENT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6290" y="2286000"/>
            <a:ext cx="2801960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66511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>
                <a:latin typeface="Aharoni" panose="02010803020104030203" pitchFamily="2" charset="-79"/>
                <a:cs typeface="Aharoni" panose="02010803020104030203" pitchFamily="2" charset="-79"/>
              </a:rPr>
              <a:t>HOW</a:t>
            </a:r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 DO YOU DO </a:t>
            </a:r>
            <a:b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SUCCESSION PLANNING?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14799"/>
          </a:xfrm>
        </p:spPr>
        <p:txBody>
          <a:bodyPr/>
          <a:lstStyle/>
          <a:p>
            <a:r>
              <a:rPr lang="en-US" sz="2800" dirty="0"/>
              <a:t>HAVE A LEADERSHIP SUCCESSION PLAN</a:t>
            </a:r>
          </a:p>
          <a:p>
            <a:r>
              <a:rPr lang="en-US" sz="2800" dirty="0"/>
              <a:t>IDENTIFY AND LIST ALL KEY UNIT POSITIONS</a:t>
            </a:r>
          </a:p>
          <a:p>
            <a:r>
              <a:rPr lang="en-US" sz="2800" dirty="0"/>
              <a:t>SURVEY INCUMBENTS AND LEARN THEIR PLAN</a:t>
            </a:r>
          </a:p>
          <a:p>
            <a:r>
              <a:rPr lang="en-US" sz="2800" dirty="0"/>
              <a:t>PLAN TO HAVE TWO VICES TO LEARN AND SHADOW</a:t>
            </a:r>
          </a:p>
          <a:p>
            <a:r>
              <a:rPr lang="en-US" sz="2800" dirty="0"/>
              <a:t>HAVE A LEADERSHIP/TALENT SELECTION TEAM</a:t>
            </a:r>
          </a:p>
          <a:p>
            <a:r>
              <a:rPr lang="en-US" sz="2800" dirty="0"/>
              <a:t>MEET WITH THE PROSPECT</a:t>
            </a:r>
          </a:p>
          <a:p>
            <a:r>
              <a:rPr lang="en-US" sz="2800" dirty="0"/>
              <a:t>INVITE THE PROSPECT TO FILL THE POSITION</a:t>
            </a:r>
          </a:p>
          <a:p>
            <a:r>
              <a:rPr lang="en-US" sz="2800" dirty="0"/>
              <a:t>TRAIN, TRAIN, TRAIN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4724400"/>
            <a:ext cx="1481138" cy="969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1394346"/>
            <a:ext cx="1276350" cy="127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7396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SUCCESSION PLANNING RESOURCES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http://www.hoac-bsa.org/ideal-year-of-scouting</a:t>
            </a:r>
            <a:endParaRPr lang="en-US" dirty="0"/>
          </a:p>
          <a:p>
            <a:r>
              <a:rPr lang="en-US" dirty="0">
                <a:hlinkClick r:id="rId3"/>
              </a:rPr>
              <a:t>http://www.scouting.org/scoutsource/Media/Relationships/TrainingtheCOR/05.aspx</a:t>
            </a:r>
            <a:endParaRPr lang="en-US" dirty="0"/>
          </a:p>
          <a:p>
            <a:r>
              <a:rPr lang="en-US" i="1" dirty="0"/>
              <a:t>Selecting Cub Scout Leadership,</a:t>
            </a:r>
            <a:r>
              <a:rPr lang="en-US" dirty="0"/>
              <a:t> No. 13-500; </a:t>
            </a:r>
            <a:r>
              <a:rPr lang="en-US" i="1" dirty="0"/>
              <a:t>Selecting Quality Leaders,</a:t>
            </a:r>
            <a:r>
              <a:rPr lang="en-US" dirty="0"/>
              <a:t> No. 18-981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007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1919</TotalTime>
  <Words>342</Words>
  <Application>Microsoft Office PowerPoint</Application>
  <PresentationFormat>On-screen Show (4:3)</PresentationFormat>
  <Paragraphs>48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Aharoni</vt:lpstr>
      <vt:lpstr>Arial</vt:lpstr>
      <vt:lpstr>Calibri</vt:lpstr>
      <vt:lpstr>Office Theme</vt:lpstr>
      <vt:lpstr>UNIT SUCCESSION PLANNING </vt:lpstr>
      <vt:lpstr>WHO’S NEXT?  WILL YOUR UNIT SURVIVE YOUR DEPARTURE?</vt:lpstr>
      <vt:lpstr>UNIT SUCCESSION  PLANNING BASICS</vt:lpstr>
      <vt:lpstr>WHAT IS SUCCESSION PLANNING</vt:lpstr>
      <vt:lpstr>WHY PLAN FOR SUCCESSION?</vt:lpstr>
      <vt:lpstr>WHEN TO PLAN FOR SUCCESSION? </vt:lpstr>
      <vt:lpstr>WHO ARE YOUR POTENTIAL SUCCESSORS?</vt:lpstr>
      <vt:lpstr>HOW DO YOU DO  SUCCESSION PLANNING?</vt:lpstr>
      <vt:lpstr>SUCCESSION PLANNING RESOURCES </vt:lpstr>
    </vt:vector>
  </TitlesOfParts>
  <Company>Boy Scouts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Darin Kinn</dc:creator>
  <cp:lastModifiedBy>Philip Symmonds</cp:lastModifiedBy>
  <cp:revision>20</cp:revision>
  <dcterms:created xsi:type="dcterms:W3CDTF">2010-12-13T19:08:18Z</dcterms:created>
  <dcterms:modified xsi:type="dcterms:W3CDTF">2021-09-09T21:43:59Z</dcterms:modified>
</cp:coreProperties>
</file>