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67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D201-D112-4361-97DD-3B97ACC9E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80CFC-8127-462D-BC88-F57485DD0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84088-2DA2-4DDB-B275-B33CC630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B8221-3A27-433C-B00F-7B8F8331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51B87-2AAD-462E-B7B0-51258358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0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38E4-C971-427C-A2D3-2ACCBCB4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7FE40-45F0-4FE5-B088-70F65E2AA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8BF69-4D07-453E-9E1D-86E5A343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6835A-55C5-4F43-B80E-40F339A5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F9CB-B21A-48F2-B932-0721A319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0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022A8-6A1B-488F-8F31-999B4C39D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012A4-19CE-4357-A749-D0B751D86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AD41F-D11D-46EA-BDE9-D1E49310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EB79C-66B9-4F50-BD34-4EF72854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9055-22EF-4060-AF58-B94B097F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308E-A1CF-4606-A90E-818FA85D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D22FB-B48B-4059-924D-F0F0C5A4F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63F8D-8DAA-4068-9856-B8FF8D4A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82253-2CDF-4CF7-B9FC-40F4D51E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5DFDB-B236-4358-ADAC-B77285E8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D060-53C3-4B5E-B686-51CEE7C3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6B52C-9CD0-408B-93CA-4B3D6DF1A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3A72F-A793-4E71-A272-A8AFC8FF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28430-184D-44A4-BC77-C1BF2554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E47C6-5FE2-4142-94EB-76E4185D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C622-D946-4FE0-8076-5629AEFD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D59AD-E639-4159-9023-33641A703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90AD0-5624-417B-9308-FB7111534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D101E-E34B-47C6-83DE-21880665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0353-BAD7-40FC-8453-C6EEAC00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43289-EE26-44CB-8559-82AAC249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F74B-1D94-47AC-BFC6-BCA7977E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771DC-589C-42F5-8262-C7903F1CA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7BC0A-E4E8-4A50-BB77-D5E5A6086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6EDFA-B30F-4341-A496-18C1E331C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ABCC5-4788-4A45-A328-01C40EAEE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905EF-AD6A-492B-8853-B0E5E1B2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F5978-AE48-488D-9F7E-F9495B49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3B0A5-754C-4ECF-9D14-D1D885F6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4967-532D-4405-9D5B-3EB46CE5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033D4-400E-4B9C-9C23-2F10530FB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31ACD-3C99-436D-AC24-883B8291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F2E29-AD08-4E4B-8191-D943E100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1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5FB169-0F4F-48E8-A667-40480163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80F35-9BF6-4086-8AEA-37D2C863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30364-61EB-44C1-BCA9-ED310630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13DA-DBF6-4936-BB49-4B2DE101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C66D-1AD6-4CB0-9901-D7ED06FC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DD4EA-2E54-441D-B999-9BC6777AC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3EBB8-25C3-495B-B6BD-E479F718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2220D-15AD-4643-9DB6-928EFC05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B248F-2097-4335-9A53-4BEED338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BEC8-B3AF-4963-AEB9-3B568247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951B3-C6D6-4339-B537-AAB5C9786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AC057-AD1D-4E8D-8B29-472E82F49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7296A-D9B0-4B8C-9B43-C376720E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6BDF4-5159-4072-B7DB-C6B2CC95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035F9-928E-4A1D-A02A-6F432C52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2CFE7-3C0E-4933-83FB-404A9B8B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84971-0D6A-4557-ACD1-C589123D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177F0-4824-4A61-828E-F64999DED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0B81-785B-461F-969A-DCB4646D405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948CF-CFED-43AB-9C4E-B36DD511F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6A1A6-598B-4E4D-B36C-18B411E60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8160-480E-43DD-84BB-6D53A7D7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northstarkc.com/roundtable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C7D9-0564-436D-AC60-3C0A8EF41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854511"/>
            <a:ext cx="9144000" cy="304227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RUCE" pitchFamily="2" charset="2"/>
                <a:cs typeface="Arial" panose="020B0604020202020204" pitchFamily="34" charset="0"/>
              </a:rPr>
              <a:t>Welcome to the</a:t>
            </a:r>
            <a:b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RUCE" pitchFamily="2" charset="2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RUCE" pitchFamily="2" charset="2"/>
                <a:cs typeface="Arial" panose="020B0604020202020204" pitchFamily="34" charset="0"/>
              </a:rPr>
              <a:t>September 2021</a:t>
            </a:r>
            <a:b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RUCE" pitchFamily="2" charset="2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RUCE" pitchFamily="2" charset="2"/>
                <a:cs typeface="Arial" panose="020B0604020202020204" pitchFamily="34" charset="0"/>
              </a:rPr>
              <a:t>Roundtable!</a:t>
            </a:r>
            <a:endParaRPr lang="en-US" sz="6600" b="1" i="1" dirty="0">
              <a:solidFill>
                <a:schemeClr val="accent6">
                  <a:lumMod val="50000"/>
                </a:schemeClr>
              </a:solidFill>
              <a:latin typeface="BRUCE" pitchFamily="2" charset="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C4F88-3043-4FDD-9399-F003B9AB7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360" y="137477"/>
            <a:ext cx="905639" cy="1016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03960-8CD9-4943-9E8D-E71A953C7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137477"/>
            <a:ext cx="1019939" cy="1019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9B807-E138-4B10-9F31-D24DAA8BF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4700" y="5700584"/>
            <a:ext cx="1019939" cy="10199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D17343-ABDD-4D6E-A7D8-5C8A7FB8F1A5}"/>
              </a:ext>
            </a:extLst>
          </p:cNvPr>
          <p:cNvSpPr/>
          <p:nvPr/>
        </p:nvSpPr>
        <p:spPr>
          <a:xfrm>
            <a:off x="1524000" y="231228"/>
            <a:ext cx="4372303" cy="147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E316A-81C5-49FF-BB7F-037EE3A93ADF}"/>
              </a:ext>
            </a:extLst>
          </p:cNvPr>
          <p:cNvSpPr/>
          <p:nvPr/>
        </p:nvSpPr>
        <p:spPr>
          <a:xfrm>
            <a:off x="1524000" y="470447"/>
            <a:ext cx="4372303" cy="147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61AC24-8523-4700-8F2D-8DBC84AE9A99}"/>
              </a:ext>
            </a:extLst>
          </p:cNvPr>
          <p:cNvSpPr/>
          <p:nvPr/>
        </p:nvSpPr>
        <p:spPr>
          <a:xfrm>
            <a:off x="6229350" y="231228"/>
            <a:ext cx="4372303" cy="147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68955-D65A-48B7-A799-6ABFD053CBBC}"/>
              </a:ext>
            </a:extLst>
          </p:cNvPr>
          <p:cNvSpPr/>
          <p:nvPr/>
        </p:nvSpPr>
        <p:spPr>
          <a:xfrm>
            <a:off x="6250370" y="498397"/>
            <a:ext cx="4372303" cy="147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174DE-293E-43AD-94C6-6226754DF8CA}"/>
              </a:ext>
            </a:extLst>
          </p:cNvPr>
          <p:cNvSpPr/>
          <p:nvPr/>
        </p:nvSpPr>
        <p:spPr>
          <a:xfrm>
            <a:off x="6295697" y="6428827"/>
            <a:ext cx="4372303" cy="147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50154-022E-437D-A2C3-1D7F7C90F884}"/>
              </a:ext>
            </a:extLst>
          </p:cNvPr>
          <p:cNvSpPr/>
          <p:nvPr/>
        </p:nvSpPr>
        <p:spPr>
          <a:xfrm>
            <a:off x="6295697" y="6137838"/>
            <a:ext cx="4372303" cy="1471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B6499-D369-4AE1-AC6E-CFADB41E54A6}"/>
              </a:ext>
            </a:extLst>
          </p:cNvPr>
          <p:cNvSpPr/>
          <p:nvPr/>
        </p:nvSpPr>
        <p:spPr>
          <a:xfrm>
            <a:off x="1523999" y="6138682"/>
            <a:ext cx="4372303" cy="147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2EED4D-8B32-4B9D-BAD4-330CE2EC2D33}"/>
              </a:ext>
            </a:extLst>
          </p:cNvPr>
          <p:cNvSpPr/>
          <p:nvPr/>
        </p:nvSpPr>
        <p:spPr>
          <a:xfrm>
            <a:off x="1523998" y="6428827"/>
            <a:ext cx="4372303" cy="1471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119F7E6-00DC-4B39-855A-B6533964F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360" y="5896173"/>
            <a:ext cx="1023177" cy="8243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D6D49B-1A95-44AC-AC37-98A96ABA3C3C}"/>
              </a:ext>
            </a:extLst>
          </p:cNvPr>
          <p:cNvSpPr txBox="1"/>
          <p:nvPr/>
        </p:nvSpPr>
        <p:spPr>
          <a:xfrm>
            <a:off x="1523998" y="977783"/>
            <a:ext cx="2280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добро</a:t>
            </a:r>
            <a:r>
              <a:rPr lang="en-US" sz="2000" dirty="0"/>
              <a:t> </a:t>
            </a:r>
            <a:r>
              <a:rPr lang="en-US" sz="2000" dirty="0" err="1"/>
              <a:t>пожаловать</a:t>
            </a:r>
            <a:r>
              <a:rPr lang="en-US" sz="2000" dirty="0"/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9A67EF-07BD-4A52-8691-19A77BF266B6}"/>
              </a:ext>
            </a:extLst>
          </p:cNvPr>
          <p:cNvSpPr txBox="1"/>
          <p:nvPr/>
        </p:nvSpPr>
        <p:spPr>
          <a:xfrm>
            <a:off x="8898976" y="935862"/>
            <a:ext cx="17236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¡</a:t>
            </a:r>
            <a:r>
              <a:rPr lang="en-US" sz="2000" dirty="0" err="1"/>
              <a:t>bienvenido</a:t>
            </a:r>
            <a:r>
              <a:rPr lang="en-US" sz="2000" dirty="0"/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9A7508-029F-4D54-9709-624E2B1E3BAD}"/>
              </a:ext>
            </a:extLst>
          </p:cNvPr>
          <p:cNvSpPr txBox="1"/>
          <p:nvPr/>
        </p:nvSpPr>
        <p:spPr>
          <a:xfrm>
            <a:off x="1523998" y="5429306"/>
            <a:ext cx="16185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Bienvenue!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B1647E-C02A-47D0-81FE-50F8FDCD04A4}"/>
              </a:ext>
            </a:extLst>
          </p:cNvPr>
          <p:cNvSpPr txBox="1"/>
          <p:nvPr/>
        </p:nvSpPr>
        <p:spPr>
          <a:xfrm>
            <a:off x="9153196" y="5429306"/>
            <a:ext cx="1786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Willkommen</a:t>
            </a:r>
            <a:r>
              <a:rPr lang="en-US" sz="2000" dirty="0"/>
              <a:t>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E27A4C-6322-40C9-8D2D-CBEF7664E407}"/>
              </a:ext>
            </a:extLst>
          </p:cNvPr>
          <p:cNvSpPr txBox="1"/>
          <p:nvPr/>
        </p:nvSpPr>
        <p:spPr>
          <a:xfrm>
            <a:off x="9962819" y="2975539"/>
            <a:ext cx="1734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ahla</a:t>
            </a:r>
            <a:r>
              <a:rPr lang="en-US" sz="2000" dirty="0"/>
              <a:t> </a:t>
            </a:r>
            <a:r>
              <a:rPr lang="en-US" sz="2000" dirty="0" err="1"/>
              <a:t>oushela</a:t>
            </a:r>
            <a:r>
              <a:rPr lang="en-US" sz="2000" dirty="0"/>
              <a:t>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A37D4-1657-4B37-8FB5-252D5F48E9A6}"/>
              </a:ext>
            </a:extLst>
          </p:cNvPr>
          <p:cNvSpPr txBox="1"/>
          <p:nvPr/>
        </p:nvSpPr>
        <p:spPr>
          <a:xfrm>
            <a:off x="924910" y="3028890"/>
            <a:ext cx="1481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欢迎</a:t>
            </a:r>
            <a:r>
              <a:rPr lang="en-US" sz="2000" dirty="0"/>
              <a:t>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E3CB1E-59BB-4D58-8E1B-D5348C92DF06}"/>
              </a:ext>
            </a:extLst>
          </p:cNvPr>
          <p:cNvSpPr txBox="1"/>
          <p:nvPr/>
        </p:nvSpPr>
        <p:spPr>
          <a:xfrm>
            <a:off x="5448300" y="5513634"/>
            <a:ext cx="1870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bruch</a:t>
            </a:r>
            <a:r>
              <a:rPr lang="en-US" dirty="0"/>
              <a:t> </a:t>
            </a:r>
            <a:r>
              <a:rPr lang="en-US" dirty="0" err="1"/>
              <a:t>haba</a:t>
            </a:r>
            <a:r>
              <a:rPr lang="en-US" dirty="0"/>
              <a:t>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FFBD8F-66CE-4DD0-B4AD-8002F83CEF75}"/>
              </a:ext>
            </a:extLst>
          </p:cNvPr>
          <p:cNvSpPr txBox="1"/>
          <p:nvPr/>
        </p:nvSpPr>
        <p:spPr>
          <a:xfrm>
            <a:off x="5281448" y="882425"/>
            <a:ext cx="16291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ようこそ</a:t>
            </a:r>
            <a:r>
              <a:rPr lang="en-US" sz="20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4200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8"/>
    </mc:Choice>
    <mc:Fallback xmlns="">
      <p:transition spd="slow" advTm="106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C4F88-3043-4FDD-9399-F003B9AB7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360" y="137477"/>
            <a:ext cx="905639" cy="1016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03960-8CD9-4943-9E8D-E71A953C7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137477"/>
            <a:ext cx="1019939" cy="1019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9B807-E138-4B10-9F31-D24DAA8BF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4700" y="5700584"/>
            <a:ext cx="1019939" cy="10199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D17343-ABDD-4D6E-A7D8-5C8A7FB8F1A5}"/>
              </a:ext>
            </a:extLst>
          </p:cNvPr>
          <p:cNvSpPr/>
          <p:nvPr/>
        </p:nvSpPr>
        <p:spPr>
          <a:xfrm>
            <a:off x="1524000" y="231228"/>
            <a:ext cx="4372303" cy="147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E316A-81C5-49FF-BB7F-037EE3A93ADF}"/>
              </a:ext>
            </a:extLst>
          </p:cNvPr>
          <p:cNvSpPr/>
          <p:nvPr/>
        </p:nvSpPr>
        <p:spPr>
          <a:xfrm>
            <a:off x="1524000" y="470447"/>
            <a:ext cx="4372303" cy="147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61AC24-8523-4700-8F2D-8DBC84AE9A99}"/>
              </a:ext>
            </a:extLst>
          </p:cNvPr>
          <p:cNvSpPr/>
          <p:nvPr/>
        </p:nvSpPr>
        <p:spPr>
          <a:xfrm>
            <a:off x="6229350" y="231228"/>
            <a:ext cx="4372303" cy="147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68955-D65A-48B7-A799-6ABFD053CBBC}"/>
              </a:ext>
            </a:extLst>
          </p:cNvPr>
          <p:cNvSpPr/>
          <p:nvPr/>
        </p:nvSpPr>
        <p:spPr>
          <a:xfrm>
            <a:off x="6250370" y="498397"/>
            <a:ext cx="4372303" cy="147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174DE-293E-43AD-94C6-6226754DF8CA}"/>
              </a:ext>
            </a:extLst>
          </p:cNvPr>
          <p:cNvSpPr/>
          <p:nvPr/>
        </p:nvSpPr>
        <p:spPr>
          <a:xfrm>
            <a:off x="6295697" y="6428827"/>
            <a:ext cx="4372303" cy="147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50154-022E-437D-A2C3-1D7F7C90F884}"/>
              </a:ext>
            </a:extLst>
          </p:cNvPr>
          <p:cNvSpPr/>
          <p:nvPr/>
        </p:nvSpPr>
        <p:spPr>
          <a:xfrm>
            <a:off x="6295697" y="6137838"/>
            <a:ext cx="4372303" cy="1471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B6499-D369-4AE1-AC6E-CFADB41E54A6}"/>
              </a:ext>
            </a:extLst>
          </p:cNvPr>
          <p:cNvSpPr/>
          <p:nvPr/>
        </p:nvSpPr>
        <p:spPr>
          <a:xfrm>
            <a:off x="1523999" y="6138682"/>
            <a:ext cx="4372303" cy="147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2EED4D-8B32-4B9D-BAD4-330CE2EC2D33}"/>
              </a:ext>
            </a:extLst>
          </p:cNvPr>
          <p:cNvSpPr/>
          <p:nvPr/>
        </p:nvSpPr>
        <p:spPr>
          <a:xfrm>
            <a:off x="1523998" y="6428827"/>
            <a:ext cx="4372303" cy="1471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C4BF6295-F786-4DAE-93AC-8FE6BEAC4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926" y="1115864"/>
            <a:ext cx="6047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accent1">
                    <a:lumMod val="50000"/>
                  </a:schemeClr>
                </a:solidFill>
                <a:latin typeface="Lucida Grande" charset="0"/>
              </a:rPr>
              <a:t>A friendly reminder: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F7AA4E82-E3E5-4CAB-84DB-3368B3D4A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661" y="2215686"/>
            <a:ext cx="838467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A50021"/>
                </a:solidFill>
              </a:rPr>
              <a:t>Per KCMO mandate, you MUST</a:t>
            </a:r>
            <a:r>
              <a:rPr lang="en-US" sz="3600" i="1" dirty="0">
                <a:solidFill>
                  <a:srgbClr val="A50021"/>
                </a:solidFill>
              </a:rPr>
              <a:t> </a:t>
            </a:r>
            <a:r>
              <a:rPr lang="en-US" sz="3600" dirty="0">
                <a:solidFill>
                  <a:srgbClr val="A50021"/>
                </a:solidFill>
              </a:rPr>
              <a:t>wear a mask when indoors, regardless of vaccination status.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rgbClr val="A50021"/>
                </a:solidFill>
                <a:latin typeface="Lucida Grande" charset="0"/>
              </a:rPr>
              <a:t>It should cover your nose and mouth.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0" i="1" dirty="0">
                <a:solidFill>
                  <a:srgbClr val="A50021"/>
                </a:solidFill>
                <a:latin typeface="Lucida Grande" charset="0"/>
              </a:rPr>
              <a:t>Thank you!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504E7D9-19E0-44A3-B189-5B76C2535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360" y="5896173"/>
            <a:ext cx="1023177" cy="824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34801D-A47E-4903-9CE4-9A3C5E27CBD8}"/>
              </a:ext>
            </a:extLst>
          </p:cNvPr>
          <p:cNvSpPr txBox="1"/>
          <p:nvPr/>
        </p:nvSpPr>
        <p:spPr>
          <a:xfrm>
            <a:off x="4376106" y="5218916"/>
            <a:ext cx="3439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 Scout is Obedient.</a:t>
            </a:r>
          </a:p>
        </p:txBody>
      </p:sp>
    </p:spTree>
    <p:extLst>
      <p:ext uri="{BB962C8B-B14F-4D97-AF65-F5344CB8AC3E}">
        <p14:creationId xmlns:p14="http://schemas.microsoft.com/office/powerpoint/2010/main" val="27139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3"/>
    </mc:Choice>
    <mc:Fallback xmlns="">
      <p:transition spd="slow" advTm="163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C4F88-3043-4FDD-9399-F003B9AB7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360" y="137477"/>
            <a:ext cx="905639" cy="1016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03960-8CD9-4943-9E8D-E71A953C7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137477"/>
            <a:ext cx="1019939" cy="1019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9B807-E138-4B10-9F31-D24DAA8BF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4700" y="5700584"/>
            <a:ext cx="1019939" cy="10199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D17343-ABDD-4D6E-A7D8-5C8A7FB8F1A5}"/>
              </a:ext>
            </a:extLst>
          </p:cNvPr>
          <p:cNvSpPr/>
          <p:nvPr/>
        </p:nvSpPr>
        <p:spPr>
          <a:xfrm>
            <a:off x="1524000" y="231228"/>
            <a:ext cx="4372303" cy="147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E316A-81C5-49FF-BB7F-037EE3A93ADF}"/>
              </a:ext>
            </a:extLst>
          </p:cNvPr>
          <p:cNvSpPr/>
          <p:nvPr/>
        </p:nvSpPr>
        <p:spPr>
          <a:xfrm>
            <a:off x="1524000" y="470447"/>
            <a:ext cx="4372303" cy="147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61AC24-8523-4700-8F2D-8DBC84AE9A99}"/>
              </a:ext>
            </a:extLst>
          </p:cNvPr>
          <p:cNvSpPr/>
          <p:nvPr/>
        </p:nvSpPr>
        <p:spPr>
          <a:xfrm>
            <a:off x="6229350" y="231228"/>
            <a:ext cx="4372303" cy="147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68955-D65A-48B7-A799-6ABFD053CBBC}"/>
              </a:ext>
            </a:extLst>
          </p:cNvPr>
          <p:cNvSpPr/>
          <p:nvPr/>
        </p:nvSpPr>
        <p:spPr>
          <a:xfrm>
            <a:off x="6250370" y="498397"/>
            <a:ext cx="4372303" cy="147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174DE-293E-43AD-94C6-6226754DF8CA}"/>
              </a:ext>
            </a:extLst>
          </p:cNvPr>
          <p:cNvSpPr/>
          <p:nvPr/>
        </p:nvSpPr>
        <p:spPr>
          <a:xfrm>
            <a:off x="6295697" y="6428827"/>
            <a:ext cx="4372303" cy="147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50154-022E-437D-A2C3-1D7F7C90F884}"/>
              </a:ext>
            </a:extLst>
          </p:cNvPr>
          <p:cNvSpPr/>
          <p:nvPr/>
        </p:nvSpPr>
        <p:spPr>
          <a:xfrm>
            <a:off x="6295697" y="6137838"/>
            <a:ext cx="4372303" cy="1471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B6499-D369-4AE1-AC6E-CFADB41E54A6}"/>
              </a:ext>
            </a:extLst>
          </p:cNvPr>
          <p:cNvSpPr/>
          <p:nvPr/>
        </p:nvSpPr>
        <p:spPr>
          <a:xfrm>
            <a:off x="1523999" y="6138682"/>
            <a:ext cx="4372303" cy="147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2EED4D-8B32-4B9D-BAD4-330CE2EC2D33}"/>
              </a:ext>
            </a:extLst>
          </p:cNvPr>
          <p:cNvSpPr/>
          <p:nvPr/>
        </p:nvSpPr>
        <p:spPr>
          <a:xfrm>
            <a:off x="1523998" y="6428827"/>
            <a:ext cx="4372303" cy="1471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C4BF6295-F786-4DAE-93AC-8FE6BEAC4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075" y="738106"/>
            <a:ext cx="5205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accent1">
                    <a:lumMod val="50000"/>
                  </a:schemeClr>
                </a:solidFill>
                <a:latin typeface="Lucida Grande" charset="0"/>
              </a:rPr>
              <a:t>Tonight’s Agenda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F7AA4E82-E3E5-4CAB-84DB-3368B3D4A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355" y="1569103"/>
            <a:ext cx="7761288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7:00 – Opening / Announcements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Flag presentation, oath and law.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Announcements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7:10 – Program – joint Cub and Scouts BSA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Trained Leader Awards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Succession Planning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7:45 - Break to sample Dutch Oven cooking!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Votes will be based on money in coffee cans. 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8:00 – Reconvene for: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Cub Family Campout &amp; Camporee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SOTM announcement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Dutch Oven award.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Door prizes will resume!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 minute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Benediction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Breakouts for Eagle Project, OA and </a:t>
            </a:r>
            <a:r>
              <a:rPr lang="en-US" sz="2200" dirty="0">
                <a:solidFill>
                  <a:srgbClr val="CC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Recharter Turn-in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504E7D9-19E0-44A3-B189-5B76C2535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360" y="5896173"/>
            <a:ext cx="1023177" cy="8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26"/>
    </mc:Choice>
    <mc:Fallback xmlns="">
      <p:transition spd="slow" advTm="210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C4F88-3043-4FDD-9399-F003B9AB7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360" y="137477"/>
            <a:ext cx="905639" cy="1016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03960-8CD9-4943-9E8D-E71A953C7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137477"/>
            <a:ext cx="1019939" cy="1019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9B807-E138-4B10-9F31-D24DAA8BF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4700" y="5700584"/>
            <a:ext cx="1019939" cy="10199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D17343-ABDD-4D6E-A7D8-5C8A7FB8F1A5}"/>
              </a:ext>
            </a:extLst>
          </p:cNvPr>
          <p:cNvSpPr/>
          <p:nvPr/>
        </p:nvSpPr>
        <p:spPr>
          <a:xfrm>
            <a:off x="1524000" y="231228"/>
            <a:ext cx="4372303" cy="147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E316A-81C5-49FF-BB7F-037EE3A93ADF}"/>
              </a:ext>
            </a:extLst>
          </p:cNvPr>
          <p:cNvSpPr/>
          <p:nvPr/>
        </p:nvSpPr>
        <p:spPr>
          <a:xfrm>
            <a:off x="1524000" y="470447"/>
            <a:ext cx="4372303" cy="147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61AC24-8523-4700-8F2D-8DBC84AE9A99}"/>
              </a:ext>
            </a:extLst>
          </p:cNvPr>
          <p:cNvSpPr/>
          <p:nvPr/>
        </p:nvSpPr>
        <p:spPr>
          <a:xfrm>
            <a:off x="6229350" y="231228"/>
            <a:ext cx="4372303" cy="147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68955-D65A-48B7-A799-6ABFD053CBBC}"/>
              </a:ext>
            </a:extLst>
          </p:cNvPr>
          <p:cNvSpPr/>
          <p:nvPr/>
        </p:nvSpPr>
        <p:spPr>
          <a:xfrm>
            <a:off x="6250370" y="498397"/>
            <a:ext cx="4372303" cy="147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174DE-293E-43AD-94C6-6226754DF8CA}"/>
              </a:ext>
            </a:extLst>
          </p:cNvPr>
          <p:cNvSpPr/>
          <p:nvPr/>
        </p:nvSpPr>
        <p:spPr>
          <a:xfrm>
            <a:off x="6295697" y="6428827"/>
            <a:ext cx="4372303" cy="147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50154-022E-437D-A2C3-1D7F7C90F884}"/>
              </a:ext>
            </a:extLst>
          </p:cNvPr>
          <p:cNvSpPr/>
          <p:nvPr/>
        </p:nvSpPr>
        <p:spPr>
          <a:xfrm>
            <a:off x="6295697" y="6137838"/>
            <a:ext cx="4372303" cy="1471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B6499-D369-4AE1-AC6E-CFADB41E54A6}"/>
              </a:ext>
            </a:extLst>
          </p:cNvPr>
          <p:cNvSpPr/>
          <p:nvPr/>
        </p:nvSpPr>
        <p:spPr>
          <a:xfrm>
            <a:off x="1523999" y="6138682"/>
            <a:ext cx="4372303" cy="147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2EED4D-8B32-4B9D-BAD4-330CE2EC2D33}"/>
              </a:ext>
            </a:extLst>
          </p:cNvPr>
          <p:cNvSpPr/>
          <p:nvPr/>
        </p:nvSpPr>
        <p:spPr>
          <a:xfrm>
            <a:off x="1523998" y="6428827"/>
            <a:ext cx="4372303" cy="1471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C4BF6295-F786-4DAE-93AC-8FE6BEAC4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539" y="856102"/>
            <a:ext cx="46769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accent1">
                    <a:lumMod val="50000"/>
                  </a:schemeClr>
                </a:solidFill>
                <a:latin typeface="Lucida Grande" charset="0"/>
              </a:rPr>
              <a:t>Virtual Mailbox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F7AA4E82-E3E5-4CAB-84DB-3368B3D4A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8" y="1925610"/>
            <a:ext cx="907765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 dirty="0">
                <a:solidFill>
                  <a:schemeClr val="tx1"/>
                </a:solidFill>
                <a:latin typeface="Lucida Grande" charset="0"/>
              </a:rPr>
              <a:t>All flyers and other information normally found in the physical mailboxes at Roundtable can also be found under the Mailbox header on the Roundtable website: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 dirty="0">
                <a:solidFill>
                  <a:schemeClr val="tx1"/>
                </a:solidFill>
                <a:latin typeface="Lucida Grande" charset="0"/>
                <a:hlinkClick r:id="rId5"/>
              </a:rPr>
              <a:t>https://www.northstarkc.com/roundtable</a:t>
            </a:r>
            <a:endParaRPr lang="en-US" altLang="en-US" sz="3200" b="0" dirty="0">
              <a:solidFill>
                <a:schemeClr val="tx1"/>
              </a:solidFill>
              <a:latin typeface="Lucida Grande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200" b="0" dirty="0">
              <a:solidFill>
                <a:schemeClr val="tx1"/>
              </a:solidFill>
              <a:latin typeface="Lucida Grande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 dirty="0">
                <a:solidFill>
                  <a:schemeClr val="tx1"/>
                </a:solidFill>
                <a:latin typeface="Lucida Grande" charset="0"/>
              </a:rPr>
              <a:t>The Scouter of the Month nomination form can be found there also.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504E7D9-19E0-44A3-B189-5B76C2535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7360" y="5896173"/>
            <a:ext cx="1023177" cy="8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8"/>
    </mc:Choice>
    <mc:Fallback xmlns="">
      <p:transition spd="slow" advTm="162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C4F88-3043-4FDD-9399-F003B9AB7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360" y="137477"/>
            <a:ext cx="905639" cy="1016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303960-8CD9-4943-9E8D-E71A953C7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137477"/>
            <a:ext cx="1019939" cy="1019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89B807-E138-4B10-9F31-D24DAA8BF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4700" y="5700584"/>
            <a:ext cx="1019939" cy="10199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D17343-ABDD-4D6E-A7D8-5C8A7FB8F1A5}"/>
              </a:ext>
            </a:extLst>
          </p:cNvPr>
          <p:cNvSpPr/>
          <p:nvPr/>
        </p:nvSpPr>
        <p:spPr>
          <a:xfrm>
            <a:off x="1524000" y="231228"/>
            <a:ext cx="4372303" cy="147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E316A-81C5-49FF-BB7F-037EE3A93ADF}"/>
              </a:ext>
            </a:extLst>
          </p:cNvPr>
          <p:cNvSpPr/>
          <p:nvPr/>
        </p:nvSpPr>
        <p:spPr>
          <a:xfrm>
            <a:off x="1524000" y="470447"/>
            <a:ext cx="4372303" cy="147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61AC24-8523-4700-8F2D-8DBC84AE9A99}"/>
              </a:ext>
            </a:extLst>
          </p:cNvPr>
          <p:cNvSpPr/>
          <p:nvPr/>
        </p:nvSpPr>
        <p:spPr>
          <a:xfrm>
            <a:off x="6229350" y="231228"/>
            <a:ext cx="4372303" cy="147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68955-D65A-48B7-A799-6ABFD053CBBC}"/>
              </a:ext>
            </a:extLst>
          </p:cNvPr>
          <p:cNvSpPr/>
          <p:nvPr/>
        </p:nvSpPr>
        <p:spPr>
          <a:xfrm>
            <a:off x="6250370" y="498397"/>
            <a:ext cx="4372303" cy="147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174DE-293E-43AD-94C6-6226754DF8CA}"/>
              </a:ext>
            </a:extLst>
          </p:cNvPr>
          <p:cNvSpPr/>
          <p:nvPr/>
        </p:nvSpPr>
        <p:spPr>
          <a:xfrm>
            <a:off x="6295697" y="6428827"/>
            <a:ext cx="4372303" cy="147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50154-022E-437D-A2C3-1D7F7C90F884}"/>
              </a:ext>
            </a:extLst>
          </p:cNvPr>
          <p:cNvSpPr/>
          <p:nvPr/>
        </p:nvSpPr>
        <p:spPr>
          <a:xfrm>
            <a:off x="6295697" y="6137838"/>
            <a:ext cx="4372303" cy="1471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B6499-D369-4AE1-AC6E-CFADB41E54A6}"/>
              </a:ext>
            </a:extLst>
          </p:cNvPr>
          <p:cNvSpPr/>
          <p:nvPr/>
        </p:nvSpPr>
        <p:spPr>
          <a:xfrm>
            <a:off x="1523999" y="6138682"/>
            <a:ext cx="4372303" cy="147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2EED4D-8B32-4B9D-BAD4-330CE2EC2D33}"/>
              </a:ext>
            </a:extLst>
          </p:cNvPr>
          <p:cNvSpPr/>
          <p:nvPr/>
        </p:nvSpPr>
        <p:spPr>
          <a:xfrm>
            <a:off x="1523998" y="6428827"/>
            <a:ext cx="4372303" cy="1471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61380A-5EEF-4532-93A9-1A4BF43B5F4B}"/>
              </a:ext>
            </a:extLst>
          </p:cNvPr>
          <p:cNvSpPr txBox="1"/>
          <p:nvPr/>
        </p:nvSpPr>
        <p:spPr>
          <a:xfrm>
            <a:off x="2014538" y="977022"/>
            <a:ext cx="816292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next Roundtable will be October 14!</a:t>
            </a:r>
          </a:p>
          <a:p>
            <a:pPr algn="ctr" eaLnBrk="1" hangingPunct="1"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November Roundtable will be on 11/11.</a:t>
            </a:r>
          </a:p>
          <a:p>
            <a:pPr algn="ctr" eaLnBrk="1" hangingPunct="1"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will be here at the Police Academy.</a:t>
            </a:r>
          </a:p>
          <a:p>
            <a:pPr eaLnBrk="1" hangingPunct="1"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B554D58-2531-4807-BF36-1CE38583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360" y="5896173"/>
            <a:ext cx="1023177" cy="8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6"/>
    </mc:Choice>
    <mc:Fallback xmlns="">
      <p:transition spd="slow" advTm="1379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223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BRUCE</vt:lpstr>
      <vt:lpstr>Calibri</vt:lpstr>
      <vt:lpstr>Calibri Light</vt:lpstr>
      <vt:lpstr>Courier New</vt:lpstr>
      <vt:lpstr>Helvetica</vt:lpstr>
      <vt:lpstr>Lucida Grande</vt:lpstr>
      <vt:lpstr>Symbol</vt:lpstr>
      <vt:lpstr>Office Theme</vt:lpstr>
      <vt:lpstr>Welcome to the September 2021 Roundtable!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Symmonds</dc:creator>
  <cp:lastModifiedBy>Philip Symmonds</cp:lastModifiedBy>
  <cp:revision>43</cp:revision>
  <dcterms:created xsi:type="dcterms:W3CDTF">2021-02-24T23:01:40Z</dcterms:created>
  <dcterms:modified xsi:type="dcterms:W3CDTF">2021-09-09T21:44:04Z</dcterms:modified>
</cp:coreProperties>
</file>